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8"/>
  </p:notesMasterIdLst>
  <p:sldIdLst>
    <p:sldId id="267" r:id="rId3"/>
    <p:sldId id="269" r:id="rId4"/>
    <p:sldId id="346" r:id="rId5"/>
    <p:sldId id="280" r:id="rId6"/>
    <p:sldId id="347" r:id="rId7"/>
    <p:sldId id="283" r:id="rId8"/>
    <p:sldId id="310" r:id="rId9"/>
    <p:sldId id="312" r:id="rId10"/>
    <p:sldId id="313" r:id="rId11"/>
    <p:sldId id="315" r:id="rId12"/>
    <p:sldId id="318" r:id="rId13"/>
    <p:sldId id="317" r:id="rId14"/>
    <p:sldId id="320" r:id="rId15"/>
    <p:sldId id="338" r:id="rId16"/>
    <p:sldId id="339" r:id="rId17"/>
    <p:sldId id="340" r:id="rId18"/>
    <p:sldId id="341" r:id="rId19"/>
    <p:sldId id="342" r:id="rId20"/>
    <p:sldId id="343" r:id="rId21"/>
    <p:sldId id="344" r:id="rId22"/>
    <p:sldId id="345" r:id="rId23"/>
    <p:sldId id="322" r:id="rId24"/>
    <p:sldId id="324" r:id="rId25"/>
    <p:sldId id="325" r:id="rId26"/>
    <p:sldId id="326" r:id="rId27"/>
    <p:sldId id="327" r:id="rId28"/>
    <p:sldId id="328" r:id="rId29"/>
    <p:sldId id="329" r:id="rId30"/>
    <p:sldId id="331" r:id="rId31"/>
    <p:sldId id="332" r:id="rId32"/>
    <p:sldId id="334" r:id="rId33"/>
    <p:sldId id="335" r:id="rId34"/>
    <p:sldId id="337" r:id="rId35"/>
    <p:sldId id="297" r:id="rId36"/>
    <p:sldId id="292" r:id="rId37"/>
  </p:sldIdLst>
  <p:sldSz cx="18288000" cy="10287000"/>
  <p:notesSz cx="6858000" cy="9144000"/>
  <p:embeddedFontLst>
    <p:embeddedFont>
      <p:font typeface="Calibri" panose="020F050202020403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73">
          <p15:clr>
            <a:srgbClr val="A4A3A4"/>
          </p15:clr>
        </p15:guide>
        <p15:guide id="2" orient="horz" pos="32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8436"/>
    <a:srgbClr val="1D3447"/>
    <a:srgbClr val="FFD230"/>
    <a:srgbClr val="1F2E51"/>
    <a:srgbClr val="FAFBFD"/>
    <a:srgbClr val="1D2235"/>
    <a:srgbClr val="1B2744"/>
    <a:srgbClr val="A0CEC4"/>
    <a:srgbClr val="FF87BA"/>
    <a:srgbClr val="0D5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4" autoAdjust="0"/>
    <p:restoredTop sz="94343" autoAdjust="0"/>
  </p:normalViewPr>
  <p:slideViewPr>
    <p:cSldViewPr>
      <p:cViewPr varScale="1">
        <p:scale>
          <a:sx n="69" d="100"/>
          <a:sy n="69" d="100"/>
        </p:scale>
        <p:origin x="588" y="126"/>
      </p:cViewPr>
      <p:guideLst>
        <p:guide pos="2873"/>
        <p:guide orient="horz" pos="32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5D713-CC1E-4691-A32E-E2CA6F465A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A403C4-63D3-4A61-85C3-6E9C8B02D082}">
      <dgm:prSet/>
      <dgm:spPr/>
      <dgm:t>
        <a:bodyPr/>
        <a:lstStyle/>
        <a:p>
          <a:r>
            <a:rPr lang="vi-VN" b="1"/>
            <a:t>I.	</a:t>
          </a:r>
          <a:r>
            <a:rPr lang="en-US" b="1"/>
            <a:t>GIỚI THIỆU</a:t>
          </a:r>
          <a:endParaRPr lang="en-US"/>
        </a:p>
      </dgm:t>
    </dgm:pt>
    <dgm:pt modelId="{E06EE156-0318-4318-859E-1FB59D7562B3}" type="parTrans" cxnId="{878EFAB4-10FC-4549-AEC4-2D4F8E84E84E}">
      <dgm:prSet/>
      <dgm:spPr/>
      <dgm:t>
        <a:bodyPr/>
        <a:lstStyle/>
        <a:p>
          <a:endParaRPr lang="en-US"/>
        </a:p>
      </dgm:t>
    </dgm:pt>
    <dgm:pt modelId="{C018499C-8313-4044-BEF9-72CB4795745E}" type="sibTrans" cxnId="{878EFAB4-10FC-4549-AEC4-2D4F8E84E84E}">
      <dgm:prSet/>
      <dgm:spPr/>
      <dgm:t>
        <a:bodyPr/>
        <a:lstStyle/>
        <a:p>
          <a:endParaRPr lang="en-US"/>
        </a:p>
      </dgm:t>
    </dgm:pt>
    <dgm:pt modelId="{03A26587-5CDE-4C11-BF6B-FF7797902240}">
      <dgm:prSet/>
      <dgm:spPr/>
      <dgm:t>
        <a:bodyPr/>
        <a:lstStyle/>
        <a:p>
          <a:r>
            <a:rPr lang="vi-VN" b="1"/>
            <a:t>II.	</a:t>
          </a:r>
          <a:r>
            <a:rPr lang="en-US" b="1"/>
            <a:t>CÁC MÔ HÌNH DỮ LIỆU NOSQL</a:t>
          </a:r>
          <a:endParaRPr lang="en-US"/>
        </a:p>
      </dgm:t>
    </dgm:pt>
    <dgm:pt modelId="{4D946CD3-87CC-4479-BB8A-1A90BD0E9532}" type="parTrans" cxnId="{C8E1E86D-6AB1-40CB-8DD9-686E62B16B0F}">
      <dgm:prSet/>
      <dgm:spPr/>
      <dgm:t>
        <a:bodyPr/>
        <a:lstStyle/>
        <a:p>
          <a:endParaRPr lang="en-US"/>
        </a:p>
      </dgm:t>
    </dgm:pt>
    <dgm:pt modelId="{E3ED424B-E3BA-415C-B4C7-7606128FDBF5}" type="sibTrans" cxnId="{C8E1E86D-6AB1-40CB-8DD9-686E62B16B0F}">
      <dgm:prSet/>
      <dgm:spPr/>
      <dgm:t>
        <a:bodyPr/>
        <a:lstStyle/>
        <a:p>
          <a:endParaRPr lang="en-US"/>
        </a:p>
      </dgm:t>
    </dgm:pt>
    <dgm:pt modelId="{23709220-3662-4C0A-B630-51E7682F8CE4}">
      <dgm:prSet/>
      <dgm:spPr/>
      <dgm:t>
        <a:bodyPr/>
        <a:lstStyle/>
        <a:p>
          <a:r>
            <a:rPr lang="vi-VN" b="1"/>
            <a:t>III.	SO SÁNH CƠ SỞ DỮ LIỆU NOSQL</a:t>
          </a:r>
          <a:endParaRPr lang="en-US"/>
        </a:p>
      </dgm:t>
    </dgm:pt>
    <dgm:pt modelId="{640652F9-0C76-498C-BFE5-4FB4CCD0D62F}" type="parTrans" cxnId="{30CB868E-F7E4-429F-98D1-5A93347AED4D}">
      <dgm:prSet/>
      <dgm:spPr/>
      <dgm:t>
        <a:bodyPr/>
        <a:lstStyle/>
        <a:p>
          <a:endParaRPr lang="en-US"/>
        </a:p>
      </dgm:t>
    </dgm:pt>
    <dgm:pt modelId="{20BCFFA0-1219-427B-A0F4-4A5876474507}" type="sibTrans" cxnId="{30CB868E-F7E4-429F-98D1-5A93347AED4D}">
      <dgm:prSet/>
      <dgm:spPr/>
      <dgm:t>
        <a:bodyPr/>
        <a:lstStyle/>
        <a:p>
          <a:endParaRPr lang="en-US"/>
        </a:p>
      </dgm:t>
    </dgm:pt>
    <dgm:pt modelId="{E4088799-F2F2-42FC-9258-0065FC8A53CD}">
      <dgm:prSet/>
      <dgm:spPr/>
      <dgm:t>
        <a:bodyPr/>
        <a:lstStyle/>
        <a:p>
          <a:r>
            <a:rPr lang="vi-VN" b="1"/>
            <a:t>IV.	DEMO WINDOW APP SỬ DỤNG MONGODB ATLAS</a:t>
          </a:r>
          <a:endParaRPr lang="en-US"/>
        </a:p>
      </dgm:t>
    </dgm:pt>
    <dgm:pt modelId="{6E0F26A6-1283-467E-941C-953C4C1E3C1B}" type="parTrans" cxnId="{67B81C37-D574-4082-8B28-13B94E3B8E18}">
      <dgm:prSet/>
      <dgm:spPr/>
      <dgm:t>
        <a:bodyPr/>
        <a:lstStyle/>
        <a:p>
          <a:endParaRPr lang="en-US"/>
        </a:p>
      </dgm:t>
    </dgm:pt>
    <dgm:pt modelId="{04D4386F-9871-40BE-AA6D-9648D4817025}" type="sibTrans" cxnId="{67B81C37-D574-4082-8B28-13B94E3B8E18}">
      <dgm:prSet/>
      <dgm:spPr/>
      <dgm:t>
        <a:bodyPr/>
        <a:lstStyle/>
        <a:p>
          <a:endParaRPr lang="en-US"/>
        </a:p>
      </dgm:t>
    </dgm:pt>
    <dgm:pt modelId="{590054C4-5EA3-4E62-93A0-E17D1DF80172}">
      <dgm:prSet/>
      <dgm:spPr/>
      <dgm:t>
        <a:bodyPr/>
        <a:lstStyle/>
        <a:p>
          <a:r>
            <a:rPr lang="vi-VN" b="1"/>
            <a:t>V.	DEMO SO SÁNH GIỮA SQL SERVER VỚI MONGODBV</a:t>
          </a:r>
          <a:endParaRPr lang="en-US"/>
        </a:p>
      </dgm:t>
    </dgm:pt>
    <dgm:pt modelId="{82797A7E-80B0-4A31-861D-7D0F328822E2}" type="parTrans" cxnId="{C6F7C0A3-70A8-4D17-B519-6B499EEB9F66}">
      <dgm:prSet/>
      <dgm:spPr/>
      <dgm:t>
        <a:bodyPr/>
        <a:lstStyle/>
        <a:p>
          <a:endParaRPr lang="en-US"/>
        </a:p>
      </dgm:t>
    </dgm:pt>
    <dgm:pt modelId="{C7EA9655-56B6-4BB4-9E6B-2F4F67A40861}" type="sibTrans" cxnId="{C6F7C0A3-70A8-4D17-B519-6B499EEB9F66}">
      <dgm:prSet/>
      <dgm:spPr/>
      <dgm:t>
        <a:bodyPr/>
        <a:lstStyle/>
        <a:p>
          <a:endParaRPr lang="en-US"/>
        </a:p>
      </dgm:t>
    </dgm:pt>
    <dgm:pt modelId="{B578E474-0209-48BD-98C4-0ADBAE290326}">
      <dgm:prSet/>
      <dgm:spPr/>
      <dgm:t>
        <a:bodyPr/>
        <a:lstStyle/>
        <a:p>
          <a:r>
            <a:rPr lang="vi-VN" b="1"/>
            <a:t>VI.	KẾT LUẬN</a:t>
          </a:r>
          <a:endParaRPr lang="en-US"/>
        </a:p>
      </dgm:t>
    </dgm:pt>
    <dgm:pt modelId="{33059446-195C-425D-9768-60977C888EB5}" type="parTrans" cxnId="{6F014B28-C824-49A2-BF17-0D3CAE99DA00}">
      <dgm:prSet/>
      <dgm:spPr/>
      <dgm:t>
        <a:bodyPr/>
        <a:lstStyle/>
        <a:p>
          <a:endParaRPr lang="en-US"/>
        </a:p>
      </dgm:t>
    </dgm:pt>
    <dgm:pt modelId="{E86A1733-4169-4AEE-9EC4-9CA412F87232}" type="sibTrans" cxnId="{6F014B28-C824-49A2-BF17-0D3CAE99DA00}">
      <dgm:prSet/>
      <dgm:spPr/>
      <dgm:t>
        <a:bodyPr/>
        <a:lstStyle/>
        <a:p>
          <a:endParaRPr lang="en-US"/>
        </a:p>
      </dgm:t>
    </dgm:pt>
    <dgm:pt modelId="{79FF9E0D-1A62-4FEB-A380-19E8E5053AC7}" type="pres">
      <dgm:prSet presAssocID="{7425D713-CC1E-4691-A32E-E2CA6F465A65}" presName="linear" presStyleCnt="0">
        <dgm:presLayoutVars>
          <dgm:animLvl val="lvl"/>
          <dgm:resizeHandles val="exact"/>
        </dgm:presLayoutVars>
      </dgm:prSet>
      <dgm:spPr/>
    </dgm:pt>
    <dgm:pt modelId="{753F0658-832D-477C-B117-59C765B67404}" type="pres">
      <dgm:prSet presAssocID="{6BA403C4-63D3-4A61-85C3-6E9C8B02D082}" presName="parentText" presStyleLbl="node1" presStyleIdx="0" presStyleCnt="6">
        <dgm:presLayoutVars>
          <dgm:chMax val="0"/>
          <dgm:bulletEnabled val="1"/>
        </dgm:presLayoutVars>
      </dgm:prSet>
      <dgm:spPr/>
    </dgm:pt>
    <dgm:pt modelId="{CBCC7D7A-BACE-44EF-82EC-04A47A3DF2C9}" type="pres">
      <dgm:prSet presAssocID="{C018499C-8313-4044-BEF9-72CB4795745E}" presName="spacer" presStyleCnt="0"/>
      <dgm:spPr/>
    </dgm:pt>
    <dgm:pt modelId="{4326AE92-2849-41FF-9DC0-D9364B683C45}" type="pres">
      <dgm:prSet presAssocID="{03A26587-5CDE-4C11-BF6B-FF7797902240}" presName="parentText" presStyleLbl="node1" presStyleIdx="1" presStyleCnt="6">
        <dgm:presLayoutVars>
          <dgm:chMax val="0"/>
          <dgm:bulletEnabled val="1"/>
        </dgm:presLayoutVars>
      </dgm:prSet>
      <dgm:spPr/>
    </dgm:pt>
    <dgm:pt modelId="{5E177378-52BC-420A-8C16-EBE9A8129ED3}" type="pres">
      <dgm:prSet presAssocID="{E3ED424B-E3BA-415C-B4C7-7606128FDBF5}" presName="spacer" presStyleCnt="0"/>
      <dgm:spPr/>
    </dgm:pt>
    <dgm:pt modelId="{6ED7B9AF-2818-4D07-A6F7-D88787ADFD91}" type="pres">
      <dgm:prSet presAssocID="{23709220-3662-4C0A-B630-51E7682F8CE4}" presName="parentText" presStyleLbl="node1" presStyleIdx="2" presStyleCnt="6">
        <dgm:presLayoutVars>
          <dgm:chMax val="0"/>
          <dgm:bulletEnabled val="1"/>
        </dgm:presLayoutVars>
      </dgm:prSet>
      <dgm:spPr/>
    </dgm:pt>
    <dgm:pt modelId="{9C2516D3-DBDD-4F63-9F20-C9FC974A5EF5}" type="pres">
      <dgm:prSet presAssocID="{20BCFFA0-1219-427B-A0F4-4A5876474507}" presName="spacer" presStyleCnt="0"/>
      <dgm:spPr/>
    </dgm:pt>
    <dgm:pt modelId="{CA4C5D14-B253-46B5-9642-8EC0377B102D}" type="pres">
      <dgm:prSet presAssocID="{E4088799-F2F2-42FC-9258-0065FC8A53CD}" presName="parentText" presStyleLbl="node1" presStyleIdx="3" presStyleCnt="6">
        <dgm:presLayoutVars>
          <dgm:chMax val="0"/>
          <dgm:bulletEnabled val="1"/>
        </dgm:presLayoutVars>
      </dgm:prSet>
      <dgm:spPr/>
    </dgm:pt>
    <dgm:pt modelId="{223B1C20-447C-46ED-BD73-ED57307F8714}" type="pres">
      <dgm:prSet presAssocID="{04D4386F-9871-40BE-AA6D-9648D4817025}" presName="spacer" presStyleCnt="0"/>
      <dgm:spPr/>
    </dgm:pt>
    <dgm:pt modelId="{5C63E630-9706-4C6B-94CE-4865C4C9B3BA}" type="pres">
      <dgm:prSet presAssocID="{590054C4-5EA3-4E62-93A0-E17D1DF80172}" presName="parentText" presStyleLbl="node1" presStyleIdx="4" presStyleCnt="6">
        <dgm:presLayoutVars>
          <dgm:chMax val="0"/>
          <dgm:bulletEnabled val="1"/>
        </dgm:presLayoutVars>
      </dgm:prSet>
      <dgm:spPr/>
    </dgm:pt>
    <dgm:pt modelId="{4FEC61CF-2EDE-434C-AAAA-14BAD817043B}" type="pres">
      <dgm:prSet presAssocID="{C7EA9655-56B6-4BB4-9E6B-2F4F67A40861}" presName="spacer" presStyleCnt="0"/>
      <dgm:spPr/>
    </dgm:pt>
    <dgm:pt modelId="{689E0CBC-616F-4F04-B5C2-46AC9B562D31}" type="pres">
      <dgm:prSet presAssocID="{B578E474-0209-48BD-98C4-0ADBAE290326}" presName="parentText" presStyleLbl="node1" presStyleIdx="5" presStyleCnt="6">
        <dgm:presLayoutVars>
          <dgm:chMax val="0"/>
          <dgm:bulletEnabled val="1"/>
        </dgm:presLayoutVars>
      </dgm:prSet>
      <dgm:spPr/>
    </dgm:pt>
  </dgm:ptLst>
  <dgm:cxnLst>
    <dgm:cxn modelId="{27621D28-B95E-43E7-8239-3DACBCEC1ABC}" type="presOf" srcId="{7425D713-CC1E-4691-A32E-E2CA6F465A65}" destId="{79FF9E0D-1A62-4FEB-A380-19E8E5053AC7}" srcOrd="0" destOrd="0" presId="urn:microsoft.com/office/officeart/2005/8/layout/vList2"/>
    <dgm:cxn modelId="{6F014B28-C824-49A2-BF17-0D3CAE99DA00}" srcId="{7425D713-CC1E-4691-A32E-E2CA6F465A65}" destId="{B578E474-0209-48BD-98C4-0ADBAE290326}" srcOrd="5" destOrd="0" parTransId="{33059446-195C-425D-9768-60977C888EB5}" sibTransId="{E86A1733-4169-4AEE-9EC4-9CA412F87232}"/>
    <dgm:cxn modelId="{67B81C37-D574-4082-8B28-13B94E3B8E18}" srcId="{7425D713-CC1E-4691-A32E-E2CA6F465A65}" destId="{E4088799-F2F2-42FC-9258-0065FC8A53CD}" srcOrd="3" destOrd="0" parTransId="{6E0F26A6-1283-467E-941C-953C4C1E3C1B}" sibTransId="{04D4386F-9871-40BE-AA6D-9648D4817025}"/>
    <dgm:cxn modelId="{F5F4063C-73C2-4D90-80C7-B4D5C976BF50}" type="presOf" srcId="{B578E474-0209-48BD-98C4-0ADBAE290326}" destId="{689E0CBC-616F-4F04-B5C2-46AC9B562D31}" srcOrd="0" destOrd="0" presId="urn:microsoft.com/office/officeart/2005/8/layout/vList2"/>
    <dgm:cxn modelId="{F1063F44-0126-414B-BA40-05177C0D50BD}" type="presOf" srcId="{6BA403C4-63D3-4A61-85C3-6E9C8B02D082}" destId="{753F0658-832D-477C-B117-59C765B67404}" srcOrd="0" destOrd="0" presId="urn:microsoft.com/office/officeart/2005/8/layout/vList2"/>
    <dgm:cxn modelId="{C8E1E86D-6AB1-40CB-8DD9-686E62B16B0F}" srcId="{7425D713-CC1E-4691-A32E-E2CA6F465A65}" destId="{03A26587-5CDE-4C11-BF6B-FF7797902240}" srcOrd="1" destOrd="0" parTransId="{4D946CD3-87CC-4479-BB8A-1A90BD0E9532}" sibTransId="{E3ED424B-E3BA-415C-B4C7-7606128FDBF5}"/>
    <dgm:cxn modelId="{11210E89-F5C9-4287-8C81-B29655F2CE06}" type="presOf" srcId="{03A26587-5CDE-4C11-BF6B-FF7797902240}" destId="{4326AE92-2849-41FF-9DC0-D9364B683C45}" srcOrd="0" destOrd="0" presId="urn:microsoft.com/office/officeart/2005/8/layout/vList2"/>
    <dgm:cxn modelId="{30CB868E-F7E4-429F-98D1-5A93347AED4D}" srcId="{7425D713-CC1E-4691-A32E-E2CA6F465A65}" destId="{23709220-3662-4C0A-B630-51E7682F8CE4}" srcOrd="2" destOrd="0" parTransId="{640652F9-0C76-498C-BFE5-4FB4CCD0D62F}" sibTransId="{20BCFFA0-1219-427B-A0F4-4A5876474507}"/>
    <dgm:cxn modelId="{C6F7C0A3-70A8-4D17-B519-6B499EEB9F66}" srcId="{7425D713-CC1E-4691-A32E-E2CA6F465A65}" destId="{590054C4-5EA3-4E62-93A0-E17D1DF80172}" srcOrd="4" destOrd="0" parTransId="{82797A7E-80B0-4A31-861D-7D0F328822E2}" sibTransId="{C7EA9655-56B6-4BB4-9E6B-2F4F67A40861}"/>
    <dgm:cxn modelId="{878EFAB4-10FC-4549-AEC4-2D4F8E84E84E}" srcId="{7425D713-CC1E-4691-A32E-E2CA6F465A65}" destId="{6BA403C4-63D3-4A61-85C3-6E9C8B02D082}" srcOrd="0" destOrd="0" parTransId="{E06EE156-0318-4318-859E-1FB59D7562B3}" sibTransId="{C018499C-8313-4044-BEF9-72CB4795745E}"/>
    <dgm:cxn modelId="{23A7A3C5-042B-4ECF-BEC8-C20E0F44477D}" type="presOf" srcId="{23709220-3662-4C0A-B630-51E7682F8CE4}" destId="{6ED7B9AF-2818-4D07-A6F7-D88787ADFD91}" srcOrd="0" destOrd="0" presId="urn:microsoft.com/office/officeart/2005/8/layout/vList2"/>
    <dgm:cxn modelId="{7326DCD3-46D1-4FC8-A401-E707DAF84C51}" type="presOf" srcId="{590054C4-5EA3-4E62-93A0-E17D1DF80172}" destId="{5C63E630-9706-4C6B-94CE-4865C4C9B3BA}" srcOrd="0" destOrd="0" presId="urn:microsoft.com/office/officeart/2005/8/layout/vList2"/>
    <dgm:cxn modelId="{85E611F2-977C-4E21-B7F1-470F9AC7AA34}" type="presOf" srcId="{E4088799-F2F2-42FC-9258-0065FC8A53CD}" destId="{CA4C5D14-B253-46B5-9642-8EC0377B102D}" srcOrd="0" destOrd="0" presId="urn:microsoft.com/office/officeart/2005/8/layout/vList2"/>
    <dgm:cxn modelId="{60A8CF53-9D13-4D60-B837-D7D404301DB3}" type="presParOf" srcId="{79FF9E0D-1A62-4FEB-A380-19E8E5053AC7}" destId="{753F0658-832D-477C-B117-59C765B67404}" srcOrd="0" destOrd="0" presId="urn:microsoft.com/office/officeart/2005/8/layout/vList2"/>
    <dgm:cxn modelId="{C8674003-9882-4D9B-B573-3CE2BFE7B2C5}" type="presParOf" srcId="{79FF9E0D-1A62-4FEB-A380-19E8E5053AC7}" destId="{CBCC7D7A-BACE-44EF-82EC-04A47A3DF2C9}" srcOrd="1" destOrd="0" presId="urn:microsoft.com/office/officeart/2005/8/layout/vList2"/>
    <dgm:cxn modelId="{7D44D52D-3480-4A52-A07E-E639B916E6DA}" type="presParOf" srcId="{79FF9E0D-1A62-4FEB-A380-19E8E5053AC7}" destId="{4326AE92-2849-41FF-9DC0-D9364B683C45}" srcOrd="2" destOrd="0" presId="urn:microsoft.com/office/officeart/2005/8/layout/vList2"/>
    <dgm:cxn modelId="{3CFE6363-D6DC-4B7D-954A-7F742873094F}" type="presParOf" srcId="{79FF9E0D-1A62-4FEB-A380-19E8E5053AC7}" destId="{5E177378-52BC-420A-8C16-EBE9A8129ED3}" srcOrd="3" destOrd="0" presId="urn:microsoft.com/office/officeart/2005/8/layout/vList2"/>
    <dgm:cxn modelId="{D4D4D60F-7481-4C6A-8028-34B3102D6B6E}" type="presParOf" srcId="{79FF9E0D-1A62-4FEB-A380-19E8E5053AC7}" destId="{6ED7B9AF-2818-4D07-A6F7-D88787ADFD91}" srcOrd="4" destOrd="0" presId="urn:microsoft.com/office/officeart/2005/8/layout/vList2"/>
    <dgm:cxn modelId="{EB262A16-B622-425A-ADD9-E7A593C71527}" type="presParOf" srcId="{79FF9E0D-1A62-4FEB-A380-19E8E5053AC7}" destId="{9C2516D3-DBDD-4F63-9F20-C9FC974A5EF5}" srcOrd="5" destOrd="0" presId="urn:microsoft.com/office/officeart/2005/8/layout/vList2"/>
    <dgm:cxn modelId="{212EDA9B-D370-440B-AB3C-1365D3D53D5B}" type="presParOf" srcId="{79FF9E0D-1A62-4FEB-A380-19E8E5053AC7}" destId="{CA4C5D14-B253-46B5-9642-8EC0377B102D}" srcOrd="6" destOrd="0" presId="urn:microsoft.com/office/officeart/2005/8/layout/vList2"/>
    <dgm:cxn modelId="{566FE428-14DA-4CA4-9919-4F14FB6D3449}" type="presParOf" srcId="{79FF9E0D-1A62-4FEB-A380-19E8E5053AC7}" destId="{223B1C20-447C-46ED-BD73-ED57307F8714}" srcOrd="7" destOrd="0" presId="urn:microsoft.com/office/officeart/2005/8/layout/vList2"/>
    <dgm:cxn modelId="{A6B04561-BFA9-4C58-BF11-CE817D2EE756}" type="presParOf" srcId="{79FF9E0D-1A62-4FEB-A380-19E8E5053AC7}" destId="{5C63E630-9706-4C6B-94CE-4865C4C9B3BA}" srcOrd="8" destOrd="0" presId="urn:microsoft.com/office/officeart/2005/8/layout/vList2"/>
    <dgm:cxn modelId="{4456B726-6397-4BBB-B05E-56DCC0936CEA}" type="presParOf" srcId="{79FF9E0D-1A62-4FEB-A380-19E8E5053AC7}" destId="{4FEC61CF-2EDE-434C-AAAA-14BAD817043B}" srcOrd="9" destOrd="0" presId="urn:microsoft.com/office/officeart/2005/8/layout/vList2"/>
    <dgm:cxn modelId="{7FC357EF-5CFA-4E4E-8A60-C9D7DCA794DB}" type="presParOf" srcId="{79FF9E0D-1A62-4FEB-A380-19E8E5053AC7}" destId="{689E0CBC-616F-4F04-B5C2-46AC9B562D3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F0658-832D-477C-B117-59C765B67404}">
      <dsp:nvSpPr>
        <dsp:cNvPr id="0" name=""/>
        <dsp:cNvSpPr/>
      </dsp:nvSpPr>
      <dsp:spPr>
        <a:xfrm>
          <a:off x="0" y="828436"/>
          <a:ext cx="11125199" cy="6955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vi-VN" sz="2900" b="1" kern="1200"/>
            <a:t>I.	</a:t>
          </a:r>
          <a:r>
            <a:rPr lang="en-US" sz="2900" b="1" kern="1200"/>
            <a:t>GIỚI THIỆU</a:t>
          </a:r>
          <a:endParaRPr lang="en-US" sz="2900" kern="1200"/>
        </a:p>
      </dsp:txBody>
      <dsp:txXfrm>
        <a:off x="33955" y="862391"/>
        <a:ext cx="11057289" cy="627655"/>
      </dsp:txXfrm>
    </dsp:sp>
    <dsp:sp modelId="{4326AE92-2849-41FF-9DC0-D9364B683C45}">
      <dsp:nvSpPr>
        <dsp:cNvPr id="0" name=""/>
        <dsp:cNvSpPr/>
      </dsp:nvSpPr>
      <dsp:spPr>
        <a:xfrm>
          <a:off x="0" y="1607521"/>
          <a:ext cx="11125199" cy="6955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vi-VN" sz="2900" b="1" kern="1200"/>
            <a:t>II.	</a:t>
          </a:r>
          <a:r>
            <a:rPr lang="en-US" sz="2900" b="1" kern="1200"/>
            <a:t>CÁC MÔ HÌNH DỮ LIỆU NOSQL</a:t>
          </a:r>
          <a:endParaRPr lang="en-US" sz="2900" kern="1200"/>
        </a:p>
      </dsp:txBody>
      <dsp:txXfrm>
        <a:off x="33955" y="1641476"/>
        <a:ext cx="11057289" cy="627655"/>
      </dsp:txXfrm>
    </dsp:sp>
    <dsp:sp modelId="{6ED7B9AF-2818-4D07-A6F7-D88787ADFD91}">
      <dsp:nvSpPr>
        <dsp:cNvPr id="0" name=""/>
        <dsp:cNvSpPr/>
      </dsp:nvSpPr>
      <dsp:spPr>
        <a:xfrm>
          <a:off x="0" y="2386606"/>
          <a:ext cx="11125199" cy="6955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vi-VN" sz="2900" b="1" kern="1200"/>
            <a:t>III.	SO SÁNH CƠ SỞ DỮ LIỆU NOSQL</a:t>
          </a:r>
          <a:endParaRPr lang="en-US" sz="2900" kern="1200"/>
        </a:p>
      </dsp:txBody>
      <dsp:txXfrm>
        <a:off x="33955" y="2420561"/>
        <a:ext cx="11057289" cy="627655"/>
      </dsp:txXfrm>
    </dsp:sp>
    <dsp:sp modelId="{CA4C5D14-B253-46B5-9642-8EC0377B102D}">
      <dsp:nvSpPr>
        <dsp:cNvPr id="0" name=""/>
        <dsp:cNvSpPr/>
      </dsp:nvSpPr>
      <dsp:spPr>
        <a:xfrm>
          <a:off x="0" y="3165691"/>
          <a:ext cx="11125199" cy="6955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vi-VN" sz="2900" b="1" kern="1200"/>
            <a:t>IV.	DEMO WINDOW APP SỬ DỤNG MONGODB ATLAS</a:t>
          </a:r>
          <a:endParaRPr lang="en-US" sz="2900" kern="1200"/>
        </a:p>
      </dsp:txBody>
      <dsp:txXfrm>
        <a:off x="33955" y="3199646"/>
        <a:ext cx="11057289" cy="627655"/>
      </dsp:txXfrm>
    </dsp:sp>
    <dsp:sp modelId="{5C63E630-9706-4C6B-94CE-4865C4C9B3BA}">
      <dsp:nvSpPr>
        <dsp:cNvPr id="0" name=""/>
        <dsp:cNvSpPr/>
      </dsp:nvSpPr>
      <dsp:spPr>
        <a:xfrm>
          <a:off x="0" y="3944777"/>
          <a:ext cx="11125199" cy="6955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vi-VN" sz="2900" b="1" kern="1200"/>
            <a:t>V.	DEMO SO SÁNH GIỮA SQL SERVER VỚI MONGODBV</a:t>
          </a:r>
          <a:endParaRPr lang="en-US" sz="2900" kern="1200"/>
        </a:p>
      </dsp:txBody>
      <dsp:txXfrm>
        <a:off x="33955" y="3978732"/>
        <a:ext cx="11057289" cy="627655"/>
      </dsp:txXfrm>
    </dsp:sp>
    <dsp:sp modelId="{689E0CBC-616F-4F04-B5C2-46AC9B562D31}">
      <dsp:nvSpPr>
        <dsp:cNvPr id="0" name=""/>
        <dsp:cNvSpPr/>
      </dsp:nvSpPr>
      <dsp:spPr>
        <a:xfrm>
          <a:off x="0" y="4723862"/>
          <a:ext cx="11125199" cy="6955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vi-VN" sz="2900" b="1" kern="1200"/>
            <a:t>VI.	KẾT LUẬN</a:t>
          </a:r>
          <a:endParaRPr lang="en-US" sz="2900" kern="1200"/>
        </a:p>
      </dsp:txBody>
      <dsp:txXfrm>
        <a:off x="33955" y="4757817"/>
        <a:ext cx="11057289" cy="6276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D6CE9-0B01-4550-B147-F305FEB04332}" type="datetimeFigureOut">
              <a:rPr lang="en-US" smtClean="0"/>
              <a:t>12/11/2022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856265-F218-4B96-93FF-35AA5AAE8F63}"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856265-F218-4B96-93FF-35AA5AAE8F63}"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latin typeface="Times New Roman" panose="02020603050405020304" pitchFamily="18" charset="0"/>
                <a:cs typeface="Times New Roman" panose="02020603050405020304" pitchFamily="18" charset="0"/>
                <a:sym typeface="+mn-ea"/>
              </a:rPr>
              <a:t>. Mạng xã hội, quản lý mạng và tính toán tìm đường đi trên bản đồ là một số lĩnh vực mà cơ sở dữ liệu đồ thị đã được sử dụng rộng rãi</a:t>
            </a:r>
            <a:endParaRPr lang="en-US"/>
          </a:p>
        </p:txBody>
      </p:sp>
      <p:sp>
        <p:nvSpPr>
          <p:cNvPr id="4" name="Slide Number Placeholder 3"/>
          <p:cNvSpPr>
            <a:spLocks noGrp="1"/>
          </p:cNvSpPr>
          <p:nvPr>
            <p:ph type="sldNum" sz="quarter" idx="5"/>
          </p:nvPr>
        </p:nvSpPr>
        <p:spPr/>
        <p:txBody>
          <a:bodyPr/>
          <a:lstStyle/>
          <a:p>
            <a:fld id="{8A856265-F218-4B96-93FF-35AA5AAE8F63}" type="slidenum">
              <a:rPr lang="en-US" smtClean="0"/>
              <a:t>11</a:t>
            </a:fld>
            <a:endParaRPr lang="en-US" dirty="0"/>
          </a:p>
        </p:txBody>
      </p:sp>
    </p:spTree>
    <p:extLst>
      <p:ext uri="{BB962C8B-B14F-4D97-AF65-F5344CB8AC3E}">
        <p14:creationId xmlns:p14="http://schemas.microsoft.com/office/powerpoint/2010/main" val="328890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44" name="pexels-miguel-á-padriñán-6772573">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43" name="Rectangle 42"/>
          <p:cNvSpPr/>
          <p:nvPr userDrawn="1"/>
        </p:nvSpPr>
        <p:spPr>
          <a:xfrm>
            <a:off x="2" y="1"/>
            <a:ext cx="18287999" cy="10286999"/>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8" name="Freeform 37"/>
          <p:cNvSpPr/>
          <p:nvPr userDrawn="1"/>
        </p:nvSpPr>
        <p:spPr>
          <a:xfrm rot="2700000">
            <a:off x="443572" y="6842654"/>
            <a:ext cx="1937022" cy="1937022"/>
          </a:xfrm>
          <a:custGeom>
            <a:avLst/>
            <a:gdLst>
              <a:gd name="connsiteX0" fmla="*/ 204693 w 1291348"/>
              <a:gd name="connsiteY0" fmla="*/ 204693 h 1291348"/>
              <a:gd name="connsiteX1" fmla="*/ 166764 w 1291348"/>
              <a:gd name="connsiteY1" fmla="*/ 296261 h 1291348"/>
              <a:gd name="connsiteX2" fmla="*/ 166764 w 1291348"/>
              <a:gd name="connsiteY2" fmla="*/ 995087 h 1291348"/>
              <a:gd name="connsiteX3" fmla="*/ 296261 w 1291348"/>
              <a:gd name="connsiteY3" fmla="*/ 1124584 h 1291348"/>
              <a:gd name="connsiteX4" fmla="*/ 995087 w 1291348"/>
              <a:gd name="connsiteY4" fmla="*/ 1124584 h 1291348"/>
              <a:gd name="connsiteX5" fmla="*/ 1124584 w 1291348"/>
              <a:gd name="connsiteY5" fmla="*/ 995087 h 1291348"/>
              <a:gd name="connsiteX6" fmla="*/ 1124584 w 1291348"/>
              <a:gd name="connsiteY6" fmla="*/ 296261 h 1291348"/>
              <a:gd name="connsiteX7" fmla="*/ 995087 w 1291348"/>
              <a:gd name="connsiteY7" fmla="*/ 166764 h 1291348"/>
              <a:gd name="connsiteX8" fmla="*/ 296261 w 1291348"/>
              <a:gd name="connsiteY8" fmla="*/ 166764 h 1291348"/>
              <a:gd name="connsiteX9" fmla="*/ 204693 w 1291348"/>
              <a:gd name="connsiteY9" fmla="*/ 204693 h 1291348"/>
              <a:gd name="connsiteX10" fmla="*/ 51136 w 1291348"/>
              <a:gd name="connsiteY10" fmla="*/ 51136 h 1291348"/>
              <a:gd name="connsiteX11" fmla="*/ 174590 w 1291348"/>
              <a:gd name="connsiteY11" fmla="*/ 0 h 1291348"/>
              <a:gd name="connsiteX12" fmla="*/ 1116758 w 1291348"/>
              <a:gd name="connsiteY12" fmla="*/ 0 h 1291348"/>
              <a:gd name="connsiteX13" fmla="*/ 1291348 w 1291348"/>
              <a:gd name="connsiteY13" fmla="*/ 174590 h 1291348"/>
              <a:gd name="connsiteX14" fmla="*/ 1291348 w 1291348"/>
              <a:gd name="connsiteY14" fmla="*/ 1116758 h 1291348"/>
              <a:gd name="connsiteX15" fmla="*/ 1116758 w 1291348"/>
              <a:gd name="connsiteY15" fmla="*/ 1291348 h 1291348"/>
              <a:gd name="connsiteX16" fmla="*/ 174590 w 1291348"/>
              <a:gd name="connsiteY16" fmla="*/ 1291348 h 1291348"/>
              <a:gd name="connsiteX17" fmla="*/ 0 w 1291348"/>
              <a:gd name="connsiteY17" fmla="*/ 1116758 h 1291348"/>
              <a:gd name="connsiteX18" fmla="*/ 0 w 1291348"/>
              <a:gd name="connsiteY18" fmla="*/ 174590 h 1291348"/>
              <a:gd name="connsiteX19" fmla="*/ 51136 w 1291348"/>
              <a:gd name="connsiteY19" fmla="*/ 51136 h 129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91348" h="1291348">
                <a:moveTo>
                  <a:pt x="204693" y="204693"/>
                </a:moveTo>
                <a:cubicBezTo>
                  <a:pt x="181258" y="228127"/>
                  <a:pt x="166764" y="260502"/>
                  <a:pt x="166764" y="296261"/>
                </a:cubicBezTo>
                <a:lnTo>
                  <a:pt x="166764" y="995087"/>
                </a:lnTo>
                <a:cubicBezTo>
                  <a:pt x="166764" y="1066606"/>
                  <a:pt x="224742" y="1124584"/>
                  <a:pt x="296261" y="1124584"/>
                </a:cubicBezTo>
                <a:lnTo>
                  <a:pt x="995087" y="1124584"/>
                </a:lnTo>
                <a:cubicBezTo>
                  <a:pt x="1066606" y="1124584"/>
                  <a:pt x="1124584" y="1066606"/>
                  <a:pt x="1124584" y="995087"/>
                </a:cubicBezTo>
                <a:lnTo>
                  <a:pt x="1124584" y="296261"/>
                </a:lnTo>
                <a:cubicBezTo>
                  <a:pt x="1124584" y="224742"/>
                  <a:pt x="1066606" y="166764"/>
                  <a:pt x="995087" y="166764"/>
                </a:cubicBezTo>
                <a:lnTo>
                  <a:pt x="296261" y="166764"/>
                </a:lnTo>
                <a:cubicBezTo>
                  <a:pt x="260502" y="166764"/>
                  <a:pt x="228127" y="181258"/>
                  <a:pt x="204693" y="204693"/>
                </a:cubicBezTo>
                <a:close/>
                <a:moveTo>
                  <a:pt x="51136" y="51136"/>
                </a:moveTo>
                <a:cubicBezTo>
                  <a:pt x="82731" y="19542"/>
                  <a:pt x="126379" y="0"/>
                  <a:pt x="174590" y="0"/>
                </a:cubicBezTo>
                <a:lnTo>
                  <a:pt x="1116758" y="0"/>
                </a:lnTo>
                <a:cubicBezTo>
                  <a:pt x="1213181" y="0"/>
                  <a:pt x="1291348" y="78167"/>
                  <a:pt x="1291348" y="174590"/>
                </a:cubicBezTo>
                <a:lnTo>
                  <a:pt x="1291348" y="1116758"/>
                </a:lnTo>
                <a:cubicBezTo>
                  <a:pt x="1291348" y="1213181"/>
                  <a:pt x="1213181" y="1291348"/>
                  <a:pt x="1116758" y="1291348"/>
                </a:cubicBezTo>
                <a:lnTo>
                  <a:pt x="174590" y="1291348"/>
                </a:lnTo>
                <a:cubicBezTo>
                  <a:pt x="78167" y="1291348"/>
                  <a:pt x="0" y="1213181"/>
                  <a:pt x="0" y="1116758"/>
                </a:cubicBezTo>
                <a:lnTo>
                  <a:pt x="0" y="174590"/>
                </a:lnTo>
                <a:cubicBezTo>
                  <a:pt x="0" y="126379"/>
                  <a:pt x="19542" y="82731"/>
                  <a:pt x="51136" y="51136"/>
                </a:cubicBezTo>
                <a:close/>
              </a:path>
            </a:pathLst>
          </a:custGeom>
          <a:solidFill>
            <a:srgbClr val="C5B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0" name="Freeform 39"/>
          <p:cNvSpPr/>
          <p:nvPr userDrawn="1"/>
        </p:nvSpPr>
        <p:spPr>
          <a:xfrm rot="2700000">
            <a:off x="2745723" y="6647132"/>
            <a:ext cx="1017981" cy="1053357"/>
          </a:xfrm>
          <a:custGeom>
            <a:avLst/>
            <a:gdLst>
              <a:gd name="connsiteX0" fmla="*/ 109284 w 678654"/>
              <a:gd name="connsiteY0" fmla="*/ 110471 h 702238"/>
              <a:gd name="connsiteX1" fmla="*/ 89498 w 678654"/>
              <a:gd name="connsiteY1" fmla="*/ 158238 h 702238"/>
              <a:gd name="connsiteX2" fmla="*/ 89498 w 678654"/>
              <a:gd name="connsiteY2" fmla="*/ 543998 h 702238"/>
              <a:gd name="connsiteX3" fmla="*/ 157051 w 678654"/>
              <a:gd name="connsiteY3" fmla="*/ 611551 h 702238"/>
              <a:gd name="connsiteX4" fmla="*/ 521599 w 678654"/>
              <a:gd name="connsiteY4" fmla="*/ 611551 h 702238"/>
              <a:gd name="connsiteX5" fmla="*/ 589152 w 678654"/>
              <a:gd name="connsiteY5" fmla="*/ 543998 h 702238"/>
              <a:gd name="connsiteX6" fmla="*/ 589152 w 678654"/>
              <a:gd name="connsiteY6" fmla="*/ 158238 h 702238"/>
              <a:gd name="connsiteX7" fmla="*/ 521599 w 678654"/>
              <a:gd name="connsiteY7" fmla="*/ 90685 h 702238"/>
              <a:gd name="connsiteX8" fmla="*/ 157051 w 678654"/>
              <a:gd name="connsiteY8" fmla="*/ 90685 h 702238"/>
              <a:gd name="connsiteX9" fmla="*/ 109284 w 678654"/>
              <a:gd name="connsiteY9" fmla="*/ 110471 h 702238"/>
              <a:gd name="connsiteX10" fmla="*/ 26874 w 678654"/>
              <a:gd name="connsiteY10" fmla="*/ 26874 h 702238"/>
              <a:gd name="connsiteX11" fmla="*/ 91754 w 678654"/>
              <a:gd name="connsiteY11" fmla="*/ 0 h 702238"/>
              <a:gd name="connsiteX12" fmla="*/ 586900 w 678654"/>
              <a:gd name="connsiteY12" fmla="*/ 0 h 702238"/>
              <a:gd name="connsiteX13" fmla="*/ 678654 w 678654"/>
              <a:gd name="connsiteY13" fmla="*/ 91754 h 702238"/>
              <a:gd name="connsiteX14" fmla="*/ 678654 w 678654"/>
              <a:gd name="connsiteY14" fmla="*/ 610484 h 702238"/>
              <a:gd name="connsiteX15" fmla="*/ 586900 w 678654"/>
              <a:gd name="connsiteY15" fmla="*/ 702238 h 702238"/>
              <a:gd name="connsiteX16" fmla="*/ 91754 w 678654"/>
              <a:gd name="connsiteY16" fmla="*/ 702238 h 702238"/>
              <a:gd name="connsiteX17" fmla="*/ 0 w 678654"/>
              <a:gd name="connsiteY17" fmla="*/ 610484 h 702238"/>
              <a:gd name="connsiteX18" fmla="*/ 0 w 678654"/>
              <a:gd name="connsiteY18" fmla="*/ 91754 h 702238"/>
              <a:gd name="connsiteX19" fmla="*/ 26874 w 678654"/>
              <a:gd name="connsiteY19" fmla="*/ 26874 h 7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8654" h="702238">
                <a:moveTo>
                  <a:pt x="109284" y="110471"/>
                </a:moveTo>
                <a:cubicBezTo>
                  <a:pt x="97059" y="122696"/>
                  <a:pt x="89498" y="139584"/>
                  <a:pt x="89498" y="158238"/>
                </a:cubicBezTo>
                <a:lnTo>
                  <a:pt x="89498" y="543998"/>
                </a:lnTo>
                <a:cubicBezTo>
                  <a:pt x="89498" y="581306"/>
                  <a:pt x="119743" y="611551"/>
                  <a:pt x="157051" y="611551"/>
                </a:cubicBezTo>
                <a:lnTo>
                  <a:pt x="521599" y="611551"/>
                </a:lnTo>
                <a:cubicBezTo>
                  <a:pt x="558907" y="611551"/>
                  <a:pt x="589152" y="581306"/>
                  <a:pt x="589152" y="543998"/>
                </a:cubicBezTo>
                <a:lnTo>
                  <a:pt x="589152" y="158238"/>
                </a:lnTo>
                <a:cubicBezTo>
                  <a:pt x="589152" y="120930"/>
                  <a:pt x="558907" y="90685"/>
                  <a:pt x="521599" y="90685"/>
                </a:cubicBezTo>
                <a:lnTo>
                  <a:pt x="157051" y="90685"/>
                </a:lnTo>
                <a:cubicBezTo>
                  <a:pt x="138397" y="90685"/>
                  <a:pt x="121509" y="98247"/>
                  <a:pt x="109284" y="110471"/>
                </a:cubicBezTo>
                <a:close/>
                <a:moveTo>
                  <a:pt x="26874" y="26874"/>
                </a:moveTo>
                <a:cubicBezTo>
                  <a:pt x="43479" y="10270"/>
                  <a:pt x="66417" y="0"/>
                  <a:pt x="91754" y="0"/>
                </a:cubicBezTo>
                <a:lnTo>
                  <a:pt x="586900" y="0"/>
                </a:lnTo>
                <a:cubicBezTo>
                  <a:pt x="637574" y="0"/>
                  <a:pt x="678654" y="41080"/>
                  <a:pt x="678654" y="91754"/>
                </a:cubicBezTo>
                <a:lnTo>
                  <a:pt x="678654" y="610484"/>
                </a:lnTo>
                <a:cubicBezTo>
                  <a:pt x="678654" y="661158"/>
                  <a:pt x="637574" y="702238"/>
                  <a:pt x="586900" y="702238"/>
                </a:cubicBezTo>
                <a:lnTo>
                  <a:pt x="91754" y="702238"/>
                </a:lnTo>
                <a:cubicBezTo>
                  <a:pt x="41080" y="702238"/>
                  <a:pt x="0" y="661158"/>
                  <a:pt x="0" y="610484"/>
                </a:cubicBezTo>
                <a:lnTo>
                  <a:pt x="0" y="91754"/>
                </a:lnTo>
                <a:cubicBezTo>
                  <a:pt x="0" y="66417"/>
                  <a:pt x="10270" y="43479"/>
                  <a:pt x="26874" y="26874"/>
                </a:cubicBezTo>
                <a:close/>
              </a:path>
            </a:pathLst>
          </a:custGeom>
          <a:solidFill>
            <a:srgbClr val="C5B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9" name="Freeform 38"/>
          <p:cNvSpPr/>
          <p:nvPr userDrawn="1"/>
        </p:nvSpPr>
        <p:spPr>
          <a:xfrm rot="2700000">
            <a:off x="14561536" y="5280529"/>
            <a:ext cx="1937022" cy="1937022"/>
          </a:xfrm>
          <a:custGeom>
            <a:avLst/>
            <a:gdLst>
              <a:gd name="connsiteX0" fmla="*/ 204693 w 1291348"/>
              <a:gd name="connsiteY0" fmla="*/ 204693 h 1291348"/>
              <a:gd name="connsiteX1" fmla="*/ 166764 w 1291348"/>
              <a:gd name="connsiteY1" fmla="*/ 296261 h 1291348"/>
              <a:gd name="connsiteX2" fmla="*/ 166764 w 1291348"/>
              <a:gd name="connsiteY2" fmla="*/ 995087 h 1291348"/>
              <a:gd name="connsiteX3" fmla="*/ 296261 w 1291348"/>
              <a:gd name="connsiteY3" fmla="*/ 1124584 h 1291348"/>
              <a:gd name="connsiteX4" fmla="*/ 995087 w 1291348"/>
              <a:gd name="connsiteY4" fmla="*/ 1124584 h 1291348"/>
              <a:gd name="connsiteX5" fmla="*/ 1124584 w 1291348"/>
              <a:gd name="connsiteY5" fmla="*/ 995087 h 1291348"/>
              <a:gd name="connsiteX6" fmla="*/ 1124584 w 1291348"/>
              <a:gd name="connsiteY6" fmla="*/ 296261 h 1291348"/>
              <a:gd name="connsiteX7" fmla="*/ 995087 w 1291348"/>
              <a:gd name="connsiteY7" fmla="*/ 166764 h 1291348"/>
              <a:gd name="connsiteX8" fmla="*/ 296261 w 1291348"/>
              <a:gd name="connsiteY8" fmla="*/ 166764 h 1291348"/>
              <a:gd name="connsiteX9" fmla="*/ 204693 w 1291348"/>
              <a:gd name="connsiteY9" fmla="*/ 204693 h 1291348"/>
              <a:gd name="connsiteX10" fmla="*/ 51136 w 1291348"/>
              <a:gd name="connsiteY10" fmla="*/ 51136 h 1291348"/>
              <a:gd name="connsiteX11" fmla="*/ 174590 w 1291348"/>
              <a:gd name="connsiteY11" fmla="*/ 0 h 1291348"/>
              <a:gd name="connsiteX12" fmla="*/ 1116758 w 1291348"/>
              <a:gd name="connsiteY12" fmla="*/ 0 h 1291348"/>
              <a:gd name="connsiteX13" fmla="*/ 1291348 w 1291348"/>
              <a:gd name="connsiteY13" fmla="*/ 174590 h 1291348"/>
              <a:gd name="connsiteX14" fmla="*/ 1291348 w 1291348"/>
              <a:gd name="connsiteY14" fmla="*/ 1116758 h 1291348"/>
              <a:gd name="connsiteX15" fmla="*/ 1116758 w 1291348"/>
              <a:gd name="connsiteY15" fmla="*/ 1291348 h 1291348"/>
              <a:gd name="connsiteX16" fmla="*/ 174590 w 1291348"/>
              <a:gd name="connsiteY16" fmla="*/ 1291348 h 1291348"/>
              <a:gd name="connsiteX17" fmla="*/ 0 w 1291348"/>
              <a:gd name="connsiteY17" fmla="*/ 1116758 h 1291348"/>
              <a:gd name="connsiteX18" fmla="*/ 0 w 1291348"/>
              <a:gd name="connsiteY18" fmla="*/ 174590 h 1291348"/>
              <a:gd name="connsiteX19" fmla="*/ 51136 w 1291348"/>
              <a:gd name="connsiteY19" fmla="*/ 51136 h 129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91348" h="1291348">
                <a:moveTo>
                  <a:pt x="204693" y="204693"/>
                </a:moveTo>
                <a:cubicBezTo>
                  <a:pt x="181259" y="228127"/>
                  <a:pt x="166764" y="260501"/>
                  <a:pt x="166764" y="296261"/>
                </a:cubicBezTo>
                <a:lnTo>
                  <a:pt x="166764" y="995087"/>
                </a:lnTo>
                <a:cubicBezTo>
                  <a:pt x="166764" y="1066606"/>
                  <a:pt x="224742" y="1124584"/>
                  <a:pt x="296261" y="1124584"/>
                </a:cubicBezTo>
                <a:lnTo>
                  <a:pt x="995087" y="1124584"/>
                </a:lnTo>
                <a:cubicBezTo>
                  <a:pt x="1066606" y="1124584"/>
                  <a:pt x="1124584" y="1066606"/>
                  <a:pt x="1124584" y="995087"/>
                </a:cubicBezTo>
                <a:lnTo>
                  <a:pt x="1124584" y="296261"/>
                </a:lnTo>
                <a:cubicBezTo>
                  <a:pt x="1124584" y="224742"/>
                  <a:pt x="1066606" y="166764"/>
                  <a:pt x="995087" y="166764"/>
                </a:cubicBezTo>
                <a:lnTo>
                  <a:pt x="296261" y="166764"/>
                </a:lnTo>
                <a:cubicBezTo>
                  <a:pt x="260502" y="166764"/>
                  <a:pt x="228127" y="181259"/>
                  <a:pt x="204693" y="204693"/>
                </a:cubicBezTo>
                <a:close/>
                <a:moveTo>
                  <a:pt x="51136" y="51136"/>
                </a:moveTo>
                <a:cubicBezTo>
                  <a:pt x="82731" y="19541"/>
                  <a:pt x="126378" y="0"/>
                  <a:pt x="174590" y="0"/>
                </a:cubicBezTo>
                <a:lnTo>
                  <a:pt x="1116758" y="0"/>
                </a:lnTo>
                <a:cubicBezTo>
                  <a:pt x="1213181" y="0"/>
                  <a:pt x="1291348" y="78167"/>
                  <a:pt x="1291348" y="174590"/>
                </a:cubicBezTo>
                <a:lnTo>
                  <a:pt x="1291348" y="1116758"/>
                </a:lnTo>
                <a:cubicBezTo>
                  <a:pt x="1291348" y="1213181"/>
                  <a:pt x="1213181" y="1291348"/>
                  <a:pt x="1116758" y="1291348"/>
                </a:cubicBezTo>
                <a:lnTo>
                  <a:pt x="174590" y="1291348"/>
                </a:lnTo>
                <a:cubicBezTo>
                  <a:pt x="78167" y="1291348"/>
                  <a:pt x="0" y="1213181"/>
                  <a:pt x="0" y="1116758"/>
                </a:cubicBezTo>
                <a:lnTo>
                  <a:pt x="0" y="174590"/>
                </a:lnTo>
                <a:cubicBezTo>
                  <a:pt x="0" y="126378"/>
                  <a:pt x="19542" y="82731"/>
                  <a:pt x="51136" y="51136"/>
                </a:cubicBezTo>
                <a:close/>
              </a:path>
            </a:pathLst>
          </a:custGeom>
          <a:solidFill>
            <a:srgbClr val="C5B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5" name="Freeform 34"/>
          <p:cNvSpPr/>
          <p:nvPr userDrawn="1"/>
        </p:nvSpPr>
        <p:spPr>
          <a:xfrm rot="2700000">
            <a:off x="10549377" y="-3749108"/>
            <a:ext cx="6785763" cy="6785763"/>
          </a:xfrm>
          <a:custGeom>
            <a:avLst/>
            <a:gdLst>
              <a:gd name="connsiteX0" fmla="*/ 717081 w 4523842"/>
              <a:gd name="connsiteY0" fmla="*/ 717081 h 4523842"/>
              <a:gd name="connsiteX1" fmla="*/ 584209 w 4523842"/>
              <a:gd name="connsiteY1" fmla="*/ 1037862 h 4523842"/>
              <a:gd name="connsiteX2" fmla="*/ 584209 w 4523842"/>
              <a:gd name="connsiteY2" fmla="*/ 3485980 h 4523842"/>
              <a:gd name="connsiteX3" fmla="*/ 1037862 w 4523842"/>
              <a:gd name="connsiteY3" fmla="*/ 3939633 h 4523842"/>
              <a:gd name="connsiteX4" fmla="*/ 3485980 w 4523842"/>
              <a:gd name="connsiteY4" fmla="*/ 3939633 h 4523842"/>
              <a:gd name="connsiteX5" fmla="*/ 3939633 w 4523842"/>
              <a:gd name="connsiteY5" fmla="*/ 3485980 h 4523842"/>
              <a:gd name="connsiteX6" fmla="*/ 3939633 w 4523842"/>
              <a:gd name="connsiteY6" fmla="*/ 1037862 h 4523842"/>
              <a:gd name="connsiteX7" fmla="*/ 3485980 w 4523842"/>
              <a:gd name="connsiteY7" fmla="*/ 584209 h 4523842"/>
              <a:gd name="connsiteX8" fmla="*/ 1037862 w 4523842"/>
              <a:gd name="connsiteY8" fmla="*/ 584209 h 4523842"/>
              <a:gd name="connsiteX9" fmla="*/ 717081 w 4523842"/>
              <a:gd name="connsiteY9" fmla="*/ 717081 h 4523842"/>
              <a:gd name="connsiteX10" fmla="*/ 179140 w 4523842"/>
              <a:gd name="connsiteY10" fmla="*/ 179140 h 4523842"/>
              <a:gd name="connsiteX11" fmla="*/ 611623 w 4523842"/>
              <a:gd name="connsiteY11" fmla="*/ 0 h 4523842"/>
              <a:gd name="connsiteX12" fmla="*/ 3912219 w 4523842"/>
              <a:gd name="connsiteY12" fmla="*/ 0 h 4523842"/>
              <a:gd name="connsiteX13" fmla="*/ 4523842 w 4523842"/>
              <a:gd name="connsiteY13" fmla="*/ 611623 h 4523842"/>
              <a:gd name="connsiteX14" fmla="*/ 4523842 w 4523842"/>
              <a:gd name="connsiteY14" fmla="*/ 3912219 h 4523842"/>
              <a:gd name="connsiteX15" fmla="*/ 3912219 w 4523842"/>
              <a:gd name="connsiteY15" fmla="*/ 4523842 h 4523842"/>
              <a:gd name="connsiteX16" fmla="*/ 611623 w 4523842"/>
              <a:gd name="connsiteY16" fmla="*/ 4523842 h 4523842"/>
              <a:gd name="connsiteX17" fmla="*/ 0 w 4523842"/>
              <a:gd name="connsiteY17" fmla="*/ 3912219 h 4523842"/>
              <a:gd name="connsiteX18" fmla="*/ 0 w 4523842"/>
              <a:gd name="connsiteY18" fmla="*/ 611623 h 4523842"/>
              <a:gd name="connsiteX19" fmla="*/ 179140 w 4523842"/>
              <a:gd name="connsiteY19" fmla="*/ 179140 h 452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23842" h="4523842">
                <a:moveTo>
                  <a:pt x="717081" y="717081"/>
                </a:moveTo>
                <a:cubicBezTo>
                  <a:pt x="634986" y="799176"/>
                  <a:pt x="584210" y="912589"/>
                  <a:pt x="584209" y="1037862"/>
                </a:cubicBezTo>
                <a:lnTo>
                  <a:pt x="584209" y="3485980"/>
                </a:lnTo>
                <a:cubicBezTo>
                  <a:pt x="584209" y="3736526"/>
                  <a:pt x="787316" y="3939633"/>
                  <a:pt x="1037862" y="3939633"/>
                </a:cubicBezTo>
                <a:lnTo>
                  <a:pt x="3485980" y="3939633"/>
                </a:lnTo>
                <a:cubicBezTo>
                  <a:pt x="3736526" y="3939633"/>
                  <a:pt x="3939633" y="3736526"/>
                  <a:pt x="3939633" y="3485980"/>
                </a:cubicBezTo>
                <a:lnTo>
                  <a:pt x="3939633" y="1037862"/>
                </a:lnTo>
                <a:cubicBezTo>
                  <a:pt x="3939633" y="787316"/>
                  <a:pt x="3736526" y="584209"/>
                  <a:pt x="3485980" y="584209"/>
                </a:cubicBezTo>
                <a:lnTo>
                  <a:pt x="1037862" y="584209"/>
                </a:lnTo>
                <a:cubicBezTo>
                  <a:pt x="912589" y="584210"/>
                  <a:pt x="799176" y="634986"/>
                  <a:pt x="717081" y="717081"/>
                </a:cubicBezTo>
                <a:close/>
                <a:moveTo>
                  <a:pt x="179140" y="179140"/>
                </a:moveTo>
                <a:cubicBezTo>
                  <a:pt x="289822" y="68458"/>
                  <a:pt x="442728" y="0"/>
                  <a:pt x="611623" y="0"/>
                </a:cubicBezTo>
                <a:lnTo>
                  <a:pt x="3912219" y="0"/>
                </a:lnTo>
                <a:cubicBezTo>
                  <a:pt x="4250009" y="0"/>
                  <a:pt x="4523842" y="273833"/>
                  <a:pt x="4523842" y="611623"/>
                </a:cubicBezTo>
                <a:lnTo>
                  <a:pt x="4523842" y="3912219"/>
                </a:lnTo>
                <a:cubicBezTo>
                  <a:pt x="4523842" y="4250009"/>
                  <a:pt x="4250009" y="4523842"/>
                  <a:pt x="3912219" y="4523842"/>
                </a:cubicBezTo>
                <a:lnTo>
                  <a:pt x="611623" y="4523842"/>
                </a:lnTo>
                <a:cubicBezTo>
                  <a:pt x="273833" y="4523842"/>
                  <a:pt x="0" y="4250009"/>
                  <a:pt x="0" y="3912219"/>
                </a:cubicBezTo>
                <a:lnTo>
                  <a:pt x="0" y="611623"/>
                </a:lnTo>
                <a:cubicBezTo>
                  <a:pt x="0" y="442728"/>
                  <a:pt x="68458" y="289822"/>
                  <a:pt x="179140" y="179140"/>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6" name="Freeform 35"/>
          <p:cNvSpPr/>
          <p:nvPr userDrawn="1"/>
        </p:nvSpPr>
        <p:spPr>
          <a:xfrm rot="2700000">
            <a:off x="7159968" y="6797088"/>
            <a:ext cx="7708281" cy="7708281"/>
          </a:xfrm>
          <a:custGeom>
            <a:avLst/>
            <a:gdLst>
              <a:gd name="connsiteX0" fmla="*/ 814569 w 5138854"/>
              <a:gd name="connsiteY0" fmla="*/ 814568 h 5138854"/>
              <a:gd name="connsiteX1" fmla="*/ 663634 w 5138854"/>
              <a:gd name="connsiteY1" fmla="*/ 1178959 h 5138854"/>
              <a:gd name="connsiteX2" fmla="*/ 663634 w 5138854"/>
              <a:gd name="connsiteY2" fmla="*/ 3959895 h 5138854"/>
              <a:gd name="connsiteX3" fmla="*/ 1178960 w 5138854"/>
              <a:gd name="connsiteY3" fmla="*/ 4475222 h 5138854"/>
              <a:gd name="connsiteX4" fmla="*/ 3959897 w 5138854"/>
              <a:gd name="connsiteY4" fmla="*/ 4475222 h 5138854"/>
              <a:gd name="connsiteX5" fmla="*/ 4475223 w 5138854"/>
              <a:gd name="connsiteY5" fmla="*/ 3959895 h 5138854"/>
              <a:gd name="connsiteX6" fmla="*/ 4475223 w 5138854"/>
              <a:gd name="connsiteY6" fmla="*/ 1178959 h 5138854"/>
              <a:gd name="connsiteX7" fmla="*/ 3959897 w 5138854"/>
              <a:gd name="connsiteY7" fmla="*/ 663632 h 5138854"/>
              <a:gd name="connsiteX8" fmla="*/ 1178960 w 5138854"/>
              <a:gd name="connsiteY8" fmla="*/ 663632 h 5138854"/>
              <a:gd name="connsiteX9" fmla="*/ 814569 w 5138854"/>
              <a:gd name="connsiteY9" fmla="*/ 814568 h 5138854"/>
              <a:gd name="connsiteX10" fmla="*/ 203494 w 5138854"/>
              <a:gd name="connsiteY10" fmla="*/ 203494 h 5138854"/>
              <a:gd name="connsiteX11" fmla="*/ 694773 w 5138854"/>
              <a:gd name="connsiteY11" fmla="*/ 0 h 5138854"/>
              <a:gd name="connsiteX12" fmla="*/ 4444081 w 5138854"/>
              <a:gd name="connsiteY12" fmla="*/ 0 h 5138854"/>
              <a:gd name="connsiteX13" fmla="*/ 5138854 w 5138854"/>
              <a:gd name="connsiteY13" fmla="*/ 694773 h 5138854"/>
              <a:gd name="connsiteX14" fmla="*/ 5138854 w 5138854"/>
              <a:gd name="connsiteY14" fmla="*/ 4444081 h 5138854"/>
              <a:gd name="connsiteX15" fmla="*/ 4444081 w 5138854"/>
              <a:gd name="connsiteY15" fmla="*/ 5138854 h 5138854"/>
              <a:gd name="connsiteX16" fmla="*/ 694773 w 5138854"/>
              <a:gd name="connsiteY16" fmla="*/ 5138854 h 5138854"/>
              <a:gd name="connsiteX17" fmla="*/ 0 w 5138854"/>
              <a:gd name="connsiteY17" fmla="*/ 4444081 h 5138854"/>
              <a:gd name="connsiteX18" fmla="*/ 0 w 5138854"/>
              <a:gd name="connsiteY18" fmla="*/ 694773 h 5138854"/>
              <a:gd name="connsiteX19" fmla="*/ 203494 w 5138854"/>
              <a:gd name="connsiteY19" fmla="*/ 203494 h 513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38854" h="5138854">
                <a:moveTo>
                  <a:pt x="814569" y="814568"/>
                </a:moveTo>
                <a:cubicBezTo>
                  <a:pt x="721314" y="907824"/>
                  <a:pt x="663634" y="1036655"/>
                  <a:pt x="663634" y="1178959"/>
                </a:cubicBezTo>
                <a:lnTo>
                  <a:pt x="663634" y="3959895"/>
                </a:lnTo>
                <a:cubicBezTo>
                  <a:pt x="663634" y="4244502"/>
                  <a:pt x="894353" y="4475222"/>
                  <a:pt x="1178960" y="4475222"/>
                </a:cubicBezTo>
                <a:lnTo>
                  <a:pt x="3959897" y="4475222"/>
                </a:lnTo>
                <a:cubicBezTo>
                  <a:pt x="4244503" y="4475222"/>
                  <a:pt x="4475223" y="4244502"/>
                  <a:pt x="4475223" y="3959895"/>
                </a:cubicBezTo>
                <a:lnTo>
                  <a:pt x="4475223" y="1178959"/>
                </a:lnTo>
                <a:cubicBezTo>
                  <a:pt x="4475223" y="894352"/>
                  <a:pt x="4244503" y="663632"/>
                  <a:pt x="3959897" y="663632"/>
                </a:cubicBezTo>
                <a:lnTo>
                  <a:pt x="1178960" y="663632"/>
                </a:lnTo>
                <a:cubicBezTo>
                  <a:pt x="1036657" y="663632"/>
                  <a:pt x="907825" y="721312"/>
                  <a:pt x="814569" y="814568"/>
                </a:cubicBezTo>
                <a:close/>
                <a:moveTo>
                  <a:pt x="203494" y="203494"/>
                </a:moveTo>
                <a:cubicBezTo>
                  <a:pt x="329223" y="77765"/>
                  <a:pt x="502916" y="0"/>
                  <a:pt x="694773" y="0"/>
                </a:cubicBezTo>
                <a:lnTo>
                  <a:pt x="4444081" y="0"/>
                </a:lnTo>
                <a:cubicBezTo>
                  <a:pt x="4827794" y="0"/>
                  <a:pt x="5138854" y="311060"/>
                  <a:pt x="5138854" y="694773"/>
                </a:cubicBezTo>
                <a:lnTo>
                  <a:pt x="5138854" y="4444081"/>
                </a:lnTo>
                <a:cubicBezTo>
                  <a:pt x="5138854" y="4827794"/>
                  <a:pt x="4827794" y="5138854"/>
                  <a:pt x="4444081" y="5138854"/>
                </a:cubicBezTo>
                <a:lnTo>
                  <a:pt x="694773" y="5138854"/>
                </a:lnTo>
                <a:cubicBezTo>
                  <a:pt x="311060" y="5138854"/>
                  <a:pt x="0" y="4827794"/>
                  <a:pt x="0" y="4444081"/>
                </a:cubicBezTo>
                <a:lnTo>
                  <a:pt x="0" y="694773"/>
                </a:lnTo>
                <a:cubicBezTo>
                  <a:pt x="0" y="502916"/>
                  <a:pt x="77765" y="329223"/>
                  <a:pt x="203494" y="203494"/>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7" name="Freeform 36"/>
          <p:cNvSpPr/>
          <p:nvPr userDrawn="1"/>
        </p:nvSpPr>
        <p:spPr>
          <a:xfrm rot="2700000">
            <a:off x="16266968" y="6343745"/>
            <a:ext cx="4120197" cy="4120197"/>
          </a:xfrm>
          <a:custGeom>
            <a:avLst/>
            <a:gdLst>
              <a:gd name="connsiteX0" fmla="*/ 435399 w 2746798"/>
              <a:gd name="connsiteY0" fmla="*/ 435399 h 2746798"/>
              <a:gd name="connsiteX1" fmla="*/ 354722 w 2746798"/>
              <a:gd name="connsiteY1" fmla="*/ 630172 h 2746798"/>
              <a:gd name="connsiteX2" fmla="*/ 354722 w 2746798"/>
              <a:gd name="connsiteY2" fmla="*/ 2116626 h 2746798"/>
              <a:gd name="connsiteX3" fmla="*/ 630172 w 2746798"/>
              <a:gd name="connsiteY3" fmla="*/ 2392076 h 2746798"/>
              <a:gd name="connsiteX4" fmla="*/ 2116626 w 2746798"/>
              <a:gd name="connsiteY4" fmla="*/ 2392076 h 2746798"/>
              <a:gd name="connsiteX5" fmla="*/ 2392076 w 2746798"/>
              <a:gd name="connsiteY5" fmla="*/ 2116626 h 2746798"/>
              <a:gd name="connsiteX6" fmla="*/ 2392076 w 2746798"/>
              <a:gd name="connsiteY6" fmla="*/ 630172 h 2746798"/>
              <a:gd name="connsiteX7" fmla="*/ 2116626 w 2746798"/>
              <a:gd name="connsiteY7" fmla="*/ 354722 h 2746798"/>
              <a:gd name="connsiteX8" fmla="*/ 630172 w 2746798"/>
              <a:gd name="connsiteY8" fmla="*/ 354722 h 2746798"/>
              <a:gd name="connsiteX9" fmla="*/ 435399 w 2746798"/>
              <a:gd name="connsiteY9" fmla="*/ 435399 h 2746798"/>
              <a:gd name="connsiteX10" fmla="*/ 108771 w 2746798"/>
              <a:gd name="connsiteY10" fmla="*/ 108771 h 2746798"/>
              <a:gd name="connsiteX11" fmla="*/ 371367 w 2746798"/>
              <a:gd name="connsiteY11" fmla="*/ 0 h 2746798"/>
              <a:gd name="connsiteX12" fmla="*/ 2375431 w 2746798"/>
              <a:gd name="connsiteY12" fmla="*/ 0 h 2746798"/>
              <a:gd name="connsiteX13" fmla="*/ 2746798 w 2746798"/>
              <a:gd name="connsiteY13" fmla="*/ 371367 h 2746798"/>
              <a:gd name="connsiteX14" fmla="*/ 2746798 w 2746798"/>
              <a:gd name="connsiteY14" fmla="*/ 2375431 h 2746798"/>
              <a:gd name="connsiteX15" fmla="*/ 2375431 w 2746798"/>
              <a:gd name="connsiteY15" fmla="*/ 2746798 h 2746798"/>
              <a:gd name="connsiteX16" fmla="*/ 371367 w 2746798"/>
              <a:gd name="connsiteY16" fmla="*/ 2746798 h 2746798"/>
              <a:gd name="connsiteX17" fmla="*/ 0 w 2746798"/>
              <a:gd name="connsiteY17" fmla="*/ 2375431 h 2746798"/>
              <a:gd name="connsiteX18" fmla="*/ 0 w 2746798"/>
              <a:gd name="connsiteY18" fmla="*/ 371367 h 2746798"/>
              <a:gd name="connsiteX19" fmla="*/ 108771 w 2746798"/>
              <a:gd name="connsiteY19" fmla="*/ 108771 h 27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6798" h="2746798">
                <a:moveTo>
                  <a:pt x="435399" y="435399"/>
                </a:moveTo>
                <a:cubicBezTo>
                  <a:pt x="385552" y="485246"/>
                  <a:pt x="354722" y="554109"/>
                  <a:pt x="354722" y="630172"/>
                </a:cubicBezTo>
                <a:lnTo>
                  <a:pt x="354722" y="2116626"/>
                </a:lnTo>
                <a:cubicBezTo>
                  <a:pt x="354722" y="2268753"/>
                  <a:pt x="478045" y="2392076"/>
                  <a:pt x="630172" y="2392076"/>
                </a:cubicBezTo>
                <a:lnTo>
                  <a:pt x="2116626" y="2392076"/>
                </a:lnTo>
                <a:cubicBezTo>
                  <a:pt x="2268753" y="2392076"/>
                  <a:pt x="2392076" y="2268753"/>
                  <a:pt x="2392076" y="2116626"/>
                </a:cubicBezTo>
                <a:lnTo>
                  <a:pt x="2392076" y="630172"/>
                </a:lnTo>
                <a:cubicBezTo>
                  <a:pt x="2392076" y="478045"/>
                  <a:pt x="2268753" y="354722"/>
                  <a:pt x="2116626" y="354722"/>
                </a:cubicBezTo>
                <a:lnTo>
                  <a:pt x="630172" y="354722"/>
                </a:lnTo>
                <a:cubicBezTo>
                  <a:pt x="554109" y="354722"/>
                  <a:pt x="485246" y="385552"/>
                  <a:pt x="435399" y="435399"/>
                </a:cubicBezTo>
                <a:close/>
                <a:moveTo>
                  <a:pt x="108771" y="108771"/>
                </a:moveTo>
                <a:cubicBezTo>
                  <a:pt x="175975" y="41567"/>
                  <a:pt x="268818" y="0"/>
                  <a:pt x="371367" y="0"/>
                </a:cubicBezTo>
                <a:lnTo>
                  <a:pt x="2375431" y="0"/>
                </a:lnTo>
                <a:cubicBezTo>
                  <a:pt x="2580531" y="0"/>
                  <a:pt x="2746798" y="166267"/>
                  <a:pt x="2746798" y="371367"/>
                </a:cubicBezTo>
                <a:lnTo>
                  <a:pt x="2746798" y="2375431"/>
                </a:lnTo>
                <a:cubicBezTo>
                  <a:pt x="2746798" y="2580531"/>
                  <a:pt x="2580531" y="2746798"/>
                  <a:pt x="2375431" y="2746798"/>
                </a:cubicBezTo>
                <a:lnTo>
                  <a:pt x="371367" y="2746798"/>
                </a:lnTo>
                <a:cubicBezTo>
                  <a:pt x="166267" y="2746798"/>
                  <a:pt x="0" y="2580531"/>
                  <a:pt x="0" y="2375431"/>
                </a:cubicBezTo>
                <a:lnTo>
                  <a:pt x="0" y="371367"/>
                </a:lnTo>
                <a:cubicBezTo>
                  <a:pt x="0" y="268817"/>
                  <a:pt x="41567" y="175975"/>
                  <a:pt x="108771" y="108771"/>
                </a:cubicBezTo>
                <a:close/>
              </a:path>
            </a:pathLst>
          </a:custGeom>
          <a:solidFill>
            <a:srgbClr val="81A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1" name="Freeform 40"/>
          <p:cNvSpPr/>
          <p:nvPr userDrawn="1"/>
        </p:nvSpPr>
        <p:spPr>
          <a:xfrm rot="2700000">
            <a:off x="15884667" y="4012755"/>
            <a:ext cx="1017981" cy="1053357"/>
          </a:xfrm>
          <a:custGeom>
            <a:avLst/>
            <a:gdLst>
              <a:gd name="connsiteX0" fmla="*/ 109284 w 678654"/>
              <a:gd name="connsiteY0" fmla="*/ 110471 h 702238"/>
              <a:gd name="connsiteX1" fmla="*/ 89498 w 678654"/>
              <a:gd name="connsiteY1" fmla="*/ 158238 h 702238"/>
              <a:gd name="connsiteX2" fmla="*/ 89498 w 678654"/>
              <a:gd name="connsiteY2" fmla="*/ 543998 h 702238"/>
              <a:gd name="connsiteX3" fmla="*/ 157051 w 678654"/>
              <a:gd name="connsiteY3" fmla="*/ 611551 h 702238"/>
              <a:gd name="connsiteX4" fmla="*/ 521599 w 678654"/>
              <a:gd name="connsiteY4" fmla="*/ 611551 h 702238"/>
              <a:gd name="connsiteX5" fmla="*/ 589152 w 678654"/>
              <a:gd name="connsiteY5" fmla="*/ 543998 h 702238"/>
              <a:gd name="connsiteX6" fmla="*/ 589152 w 678654"/>
              <a:gd name="connsiteY6" fmla="*/ 158238 h 702238"/>
              <a:gd name="connsiteX7" fmla="*/ 521599 w 678654"/>
              <a:gd name="connsiteY7" fmla="*/ 90685 h 702238"/>
              <a:gd name="connsiteX8" fmla="*/ 157051 w 678654"/>
              <a:gd name="connsiteY8" fmla="*/ 90685 h 702238"/>
              <a:gd name="connsiteX9" fmla="*/ 109284 w 678654"/>
              <a:gd name="connsiteY9" fmla="*/ 110471 h 702238"/>
              <a:gd name="connsiteX10" fmla="*/ 26874 w 678654"/>
              <a:gd name="connsiteY10" fmla="*/ 26874 h 702238"/>
              <a:gd name="connsiteX11" fmla="*/ 91754 w 678654"/>
              <a:gd name="connsiteY11" fmla="*/ 0 h 702238"/>
              <a:gd name="connsiteX12" fmla="*/ 586900 w 678654"/>
              <a:gd name="connsiteY12" fmla="*/ 0 h 702238"/>
              <a:gd name="connsiteX13" fmla="*/ 678654 w 678654"/>
              <a:gd name="connsiteY13" fmla="*/ 91754 h 702238"/>
              <a:gd name="connsiteX14" fmla="*/ 678654 w 678654"/>
              <a:gd name="connsiteY14" fmla="*/ 610484 h 702238"/>
              <a:gd name="connsiteX15" fmla="*/ 586900 w 678654"/>
              <a:gd name="connsiteY15" fmla="*/ 702238 h 702238"/>
              <a:gd name="connsiteX16" fmla="*/ 91754 w 678654"/>
              <a:gd name="connsiteY16" fmla="*/ 702238 h 702238"/>
              <a:gd name="connsiteX17" fmla="*/ 0 w 678654"/>
              <a:gd name="connsiteY17" fmla="*/ 610484 h 702238"/>
              <a:gd name="connsiteX18" fmla="*/ 0 w 678654"/>
              <a:gd name="connsiteY18" fmla="*/ 91754 h 702238"/>
              <a:gd name="connsiteX19" fmla="*/ 26874 w 678654"/>
              <a:gd name="connsiteY19" fmla="*/ 26874 h 7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8654" h="702238">
                <a:moveTo>
                  <a:pt x="109284" y="110471"/>
                </a:moveTo>
                <a:cubicBezTo>
                  <a:pt x="97059" y="122696"/>
                  <a:pt x="89498" y="139584"/>
                  <a:pt x="89498" y="158238"/>
                </a:cubicBezTo>
                <a:lnTo>
                  <a:pt x="89498" y="543998"/>
                </a:lnTo>
                <a:cubicBezTo>
                  <a:pt x="89498" y="581306"/>
                  <a:pt x="119743" y="611551"/>
                  <a:pt x="157051" y="611551"/>
                </a:cubicBezTo>
                <a:lnTo>
                  <a:pt x="521599" y="611551"/>
                </a:lnTo>
                <a:cubicBezTo>
                  <a:pt x="558907" y="611551"/>
                  <a:pt x="589152" y="581306"/>
                  <a:pt x="589152" y="543998"/>
                </a:cubicBezTo>
                <a:lnTo>
                  <a:pt x="589152" y="158238"/>
                </a:lnTo>
                <a:cubicBezTo>
                  <a:pt x="589152" y="120930"/>
                  <a:pt x="558907" y="90685"/>
                  <a:pt x="521599" y="90685"/>
                </a:cubicBezTo>
                <a:lnTo>
                  <a:pt x="157051" y="90685"/>
                </a:lnTo>
                <a:cubicBezTo>
                  <a:pt x="138397" y="90685"/>
                  <a:pt x="121509" y="98247"/>
                  <a:pt x="109284" y="110471"/>
                </a:cubicBezTo>
                <a:close/>
                <a:moveTo>
                  <a:pt x="26874" y="26874"/>
                </a:moveTo>
                <a:cubicBezTo>
                  <a:pt x="43479" y="10270"/>
                  <a:pt x="66417" y="0"/>
                  <a:pt x="91754" y="0"/>
                </a:cubicBezTo>
                <a:lnTo>
                  <a:pt x="586900" y="0"/>
                </a:lnTo>
                <a:cubicBezTo>
                  <a:pt x="637574" y="0"/>
                  <a:pt x="678654" y="41080"/>
                  <a:pt x="678654" y="91754"/>
                </a:cubicBezTo>
                <a:lnTo>
                  <a:pt x="678654" y="610484"/>
                </a:lnTo>
                <a:cubicBezTo>
                  <a:pt x="678654" y="661158"/>
                  <a:pt x="637574" y="702238"/>
                  <a:pt x="586900" y="702238"/>
                </a:cubicBezTo>
                <a:lnTo>
                  <a:pt x="91754" y="702238"/>
                </a:lnTo>
                <a:cubicBezTo>
                  <a:pt x="41080" y="702238"/>
                  <a:pt x="0" y="661158"/>
                  <a:pt x="0" y="610484"/>
                </a:cubicBezTo>
                <a:lnTo>
                  <a:pt x="0" y="91754"/>
                </a:lnTo>
                <a:cubicBezTo>
                  <a:pt x="0" y="66417"/>
                  <a:pt x="10270" y="43479"/>
                  <a:pt x="26874" y="26874"/>
                </a:cubicBezTo>
                <a:close/>
              </a:path>
            </a:pathLst>
          </a:custGeom>
          <a:solidFill>
            <a:srgbClr val="C5B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 name="TextBox 1"/>
          <p:cNvSpPr txBox="1"/>
          <p:nvPr userDrawn="1"/>
        </p:nvSpPr>
        <p:spPr>
          <a:xfrm>
            <a:off x="16925129" y="10059418"/>
            <a:ext cx="2353801" cy="261610"/>
          </a:xfrm>
          <a:prstGeom prst="rect">
            <a:avLst/>
          </a:prstGeom>
          <a:noFill/>
        </p:spPr>
        <p:txBody>
          <a:bodyPr wrap="square" rtlCol="0">
            <a:spAutoFit/>
          </a:bodyPr>
          <a:lstStyle/>
          <a:p>
            <a:r>
              <a:rPr lang="en-US" sz="1100" dirty="0">
                <a:solidFill>
                  <a:schemeClr val="bg1"/>
                </a:solidFill>
              </a:rPr>
              <a:t>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7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18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700" fill="hold"/>
                                        <p:tgtEl>
                                          <p:spTgt spid="37"/>
                                        </p:tgtEl>
                                        <p:attrNameLst>
                                          <p:attrName>ppt_x</p:attrName>
                                        </p:attrNameLst>
                                      </p:cBhvr>
                                      <p:tavLst>
                                        <p:tav tm="0">
                                          <p:val>
                                            <p:strVal val="1+#ppt_w/2"/>
                                          </p:val>
                                        </p:tav>
                                        <p:tav tm="100000">
                                          <p:val>
                                            <p:strVal val="#ppt_x"/>
                                          </p:val>
                                        </p:tav>
                                      </p:tavLst>
                                    </p:anim>
                                    <p:anim calcmode="lin" valueType="num">
                                      <p:cBhvr additive="base">
                                        <p:cTn id="16" dur="700" fill="hold"/>
                                        <p:tgtEl>
                                          <p:spTgt spid="37"/>
                                        </p:tgtEl>
                                        <p:attrNameLst>
                                          <p:attrName>ppt_y</p:attrName>
                                        </p:attrNameLst>
                                      </p:cBhvr>
                                      <p:tavLst>
                                        <p:tav tm="0">
                                          <p:val>
                                            <p:strVal val="1+#ppt_h/2"/>
                                          </p:val>
                                        </p:tav>
                                        <p:tav tm="100000">
                                          <p:val>
                                            <p:strVal val="#ppt_y"/>
                                          </p:val>
                                        </p:tav>
                                      </p:tavLst>
                                    </p:anim>
                                  </p:childTnLst>
                                </p:cTn>
                              </p:par>
                              <p:par>
                                <p:cTn id="17" presetID="26" presetClass="entr" presetSubtype="0" fill="hold" grpId="0" nodeType="withEffect">
                                  <p:stCondLst>
                                    <p:cond delay="180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80">
                                          <p:stCondLst>
                                            <p:cond delay="0"/>
                                          </p:stCondLst>
                                        </p:cTn>
                                        <p:tgtEl>
                                          <p:spTgt spid="39"/>
                                        </p:tgtEl>
                                      </p:cBhvr>
                                    </p:animEffect>
                                    <p:anim calcmode="lin" valueType="num">
                                      <p:cBhvr>
                                        <p:cTn id="20"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25" dur="26">
                                          <p:stCondLst>
                                            <p:cond delay="650"/>
                                          </p:stCondLst>
                                        </p:cTn>
                                        <p:tgtEl>
                                          <p:spTgt spid="39"/>
                                        </p:tgtEl>
                                      </p:cBhvr>
                                      <p:to x="100000" y="60000"/>
                                    </p:animScale>
                                    <p:animScale>
                                      <p:cBhvr>
                                        <p:cTn id="26" dur="166" decel="50000">
                                          <p:stCondLst>
                                            <p:cond delay="676"/>
                                          </p:stCondLst>
                                        </p:cTn>
                                        <p:tgtEl>
                                          <p:spTgt spid="39"/>
                                        </p:tgtEl>
                                      </p:cBhvr>
                                      <p:to x="100000" y="100000"/>
                                    </p:animScale>
                                    <p:animScale>
                                      <p:cBhvr>
                                        <p:cTn id="27" dur="26">
                                          <p:stCondLst>
                                            <p:cond delay="1312"/>
                                          </p:stCondLst>
                                        </p:cTn>
                                        <p:tgtEl>
                                          <p:spTgt spid="39"/>
                                        </p:tgtEl>
                                      </p:cBhvr>
                                      <p:to x="100000" y="80000"/>
                                    </p:animScale>
                                    <p:animScale>
                                      <p:cBhvr>
                                        <p:cTn id="28" dur="166" decel="50000">
                                          <p:stCondLst>
                                            <p:cond delay="1338"/>
                                          </p:stCondLst>
                                        </p:cTn>
                                        <p:tgtEl>
                                          <p:spTgt spid="39"/>
                                        </p:tgtEl>
                                      </p:cBhvr>
                                      <p:to x="100000" y="100000"/>
                                    </p:animScale>
                                    <p:animScale>
                                      <p:cBhvr>
                                        <p:cTn id="29" dur="26">
                                          <p:stCondLst>
                                            <p:cond delay="1642"/>
                                          </p:stCondLst>
                                        </p:cTn>
                                        <p:tgtEl>
                                          <p:spTgt spid="39"/>
                                        </p:tgtEl>
                                      </p:cBhvr>
                                      <p:to x="100000" y="90000"/>
                                    </p:animScale>
                                    <p:animScale>
                                      <p:cBhvr>
                                        <p:cTn id="30" dur="166" decel="50000">
                                          <p:stCondLst>
                                            <p:cond delay="1668"/>
                                          </p:stCondLst>
                                        </p:cTn>
                                        <p:tgtEl>
                                          <p:spTgt spid="39"/>
                                        </p:tgtEl>
                                      </p:cBhvr>
                                      <p:to x="100000" y="100000"/>
                                    </p:animScale>
                                    <p:animScale>
                                      <p:cBhvr>
                                        <p:cTn id="31" dur="26">
                                          <p:stCondLst>
                                            <p:cond delay="1808"/>
                                          </p:stCondLst>
                                        </p:cTn>
                                        <p:tgtEl>
                                          <p:spTgt spid="39"/>
                                        </p:tgtEl>
                                      </p:cBhvr>
                                      <p:to x="100000" y="95000"/>
                                    </p:animScale>
                                    <p:animScale>
                                      <p:cBhvr>
                                        <p:cTn id="32" dur="166" decel="50000">
                                          <p:stCondLst>
                                            <p:cond delay="1834"/>
                                          </p:stCondLst>
                                        </p:cTn>
                                        <p:tgtEl>
                                          <p:spTgt spid="39"/>
                                        </p:tgtEl>
                                      </p:cBhvr>
                                      <p:to x="100000" y="100000"/>
                                    </p:animScale>
                                  </p:childTnLst>
                                </p:cTn>
                              </p:par>
                              <p:par>
                                <p:cTn id="33" presetID="26" presetClass="entr" presetSubtype="0" fill="hold" grpId="0" nodeType="withEffect">
                                  <p:stCondLst>
                                    <p:cond delay="180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80">
                                          <p:stCondLst>
                                            <p:cond delay="0"/>
                                          </p:stCondLst>
                                        </p:cTn>
                                        <p:tgtEl>
                                          <p:spTgt spid="41"/>
                                        </p:tgtEl>
                                      </p:cBhvr>
                                    </p:animEffect>
                                    <p:anim calcmode="lin" valueType="num">
                                      <p:cBhvr>
                                        <p:cTn id="36"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41" dur="26">
                                          <p:stCondLst>
                                            <p:cond delay="650"/>
                                          </p:stCondLst>
                                        </p:cTn>
                                        <p:tgtEl>
                                          <p:spTgt spid="41"/>
                                        </p:tgtEl>
                                      </p:cBhvr>
                                      <p:to x="100000" y="60000"/>
                                    </p:animScale>
                                    <p:animScale>
                                      <p:cBhvr>
                                        <p:cTn id="42" dur="166" decel="50000">
                                          <p:stCondLst>
                                            <p:cond delay="676"/>
                                          </p:stCondLst>
                                        </p:cTn>
                                        <p:tgtEl>
                                          <p:spTgt spid="41"/>
                                        </p:tgtEl>
                                      </p:cBhvr>
                                      <p:to x="100000" y="100000"/>
                                    </p:animScale>
                                    <p:animScale>
                                      <p:cBhvr>
                                        <p:cTn id="43" dur="26">
                                          <p:stCondLst>
                                            <p:cond delay="1312"/>
                                          </p:stCondLst>
                                        </p:cTn>
                                        <p:tgtEl>
                                          <p:spTgt spid="41"/>
                                        </p:tgtEl>
                                      </p:cBhvr>
                                      <p:to x="100000" y="80000"/>
                                    </p:animScale>
                                    <p:animScale>
                                      <p:cBhvr>
                                        <p:cTn id="44" dur="166" decel="50000">
                                          <p:stCondLst>
                                            <p:cond delay="1338"/>
                                          </p:stCondLst>
                                        </p:cTn>
                                        <p:tgtEl>
                                          <p:spTgt spid="41"/>
                                        </p:tgtEl>
                                      </p:cBhvr>
                                      <p:to x="100000" y="100000"/>
                                    </p:animScale>
                                    <p:animScale>
                                      <p:cBhvr>
                                        <p:cTn id="45" dur="26">
                                          <p:stCondLst>
                                            <p:cond delay="1642"/>
                                          </p:stCondLst>
                                        </p:cTn>
                                        <p:tgtEl>
                                          <p:spTgt spid="41"/>
                                        </p:tgtEl>
                                      </p:cBhvr>
                                      <p:to x="100000" y="90000"/>
                                    </p:animScale>
                                    <p:animScale>
                                      <p:cBhvr>
                                        <p:cTn id="46" dur="166" decel="50000">
                                          <p:stCondLst>
                                            <p:cond delay="1668"/>
                                          </p:stCondLst>
                                        </p:cTn>
                                        <p:tgtEl>
                                          <p:spTgt spid="41"/>
                                        </p:tgtEl>
                                      </p:cBhvr>
                                      <p:to x="100000" y="100000"/>
                                    </p:animScale>
                                    <p:animScale>
                                      <p:cBhvr>
                                        <p:cTn id="47" dur="26">
                                          <p:stCondLst>
                                            <p:cond delay="1808"/>
                                          </p:stCondLst>
                                        </p:cTn>
                                        <p:tgtEl>
                                          <p:spTgt spid="41"/>
                                        </p:tgtEl>
                                      </p:cBhvr>
                                      <p:to x="100000" y="95000"/>
                                    </p:animScale>
                                    <p:animScale>
                                      <p:cBhvr>
                                        <p:cTn id="48" dur="166" decel="50000">
                                          <p:stCondLst>
                                            <p:cond delay="1834"/>
                                          </p:stCondLst>
                                        </p:cTn>
                                        <p:tgtEl>
                                          <p:spTgt spid="41"/>
                                        </p:tgtEl>
                                      </p:cBhvr>
                                      <p:to x="100000" y="100000"/>
                                    </p:animScale>
                                  </p:childTnLst>
                                </p:cTn>
                              </p:par>
                              <p:par>
                                <p:cTn id="49" presetID="26" presetClass="entr" presetSubtype="0" fill="hold" grpId="0" nodeType="withEffect">
                                  <p:stCondLst>
                                    <p:cond delay="2800"/>
                                  </p:stCondLst>
                                  <p:childTnLst>
                                    <p:set>
                                      <p:cBhvr>
                                        <p:cTn id="50" dur="1" fill="hold">
                                          <p:stCondLst>
                                            <p:cond delay="0"/>
                                          </p:stCondLst>
                                        </p:cTn>
                                        <p:tgtEl>
                                          <p:spTgt spid="38"/>
                                        </p:tgtEl>
                                        <p:attrNameLst>
                                          <p:attrName>style.visibility</p:attrName>
                                        </p:attrNameLst>
                                      </p:cBhvr>
                                      <p:to>
                                        <p:strVal val="visible"/>
                                      </p:to>
                                    </p:set>
                                    <p:animEffect transition="in" filter="wipe(down)">
                                      <p:cBhvr>
                                        <p:cTn id="51" dur="406">
                                          <p:stCondLst>
                                            <p:cond delay="0"/>
                                          </p:stCondLst>
                                        </p:cTn>
                                        <p:tgtEl>
                                          <p:spTgt spid="38"/>
                                        </p:tgtEl>
                                      </p:cBhvr>
                                    </p:animEffect>
                                    <p:anim calcmode="lin" valueType="num">
                                      <p:cBhvr>
                                        <p:cTn id="52" dur="1275"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3" dur="465"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4" dur="465" tmFilter="0, 0; 0.125,0.2665; 0.25,0.4; 0.375,0.465; 0.5,0.5;  0.625,0.535; 0.75,0.6; 0.875,0.7335; 1,1">
                                          <p:stCondLst>
                                            <p:cond delay="465"/>
                                          </p:stCondLst>
                                        </p:cTn>
                                        <p:tgtEl>
                                          <p:spTgt spid="38"/>
                                        </p:tgtEl>
                                        <p:attrNameLst>
                                          <p:attrName>ppt_y</p:attrName>
                                        </p:attrNameLst>
                                      </p:cBhvr>
                                      <p:tavLst>
                                        <p:tav tm="0" fmla="#ppt_y-sin(pi*$)/9">
                                          <p:val>
                                            <p:fltVal val="0"/>
                                          </p:val>
                                        </p:tav>
                                        <p:tav tm="100000">
                                          <p:val>
                                            <p:fltVal val="1"/>
                                          </p:val>
                                        </p:tav>
                                      </p:tavLst>
                                    </p:anim>
                                    <p:anim calcmode="lin" valueType="num">
                                      <p:cBhvr>
                                        <p:cTn id="55" dur="232" tmFilter="0, 0; 0.125,0.2665; 0.25,0.4; 0.375,0.465; 0.5,0.5;  0.625,0.535; 0.75,0.6; 0.875,0.7335; 1,1">
                                          <p:stCondLst>
                                            <p:cond delay="927"/>
                                          </p:stCondLst>
                                        </p:cTn>
                                        <p:tgtEl>
                                          <p:spTgt spid="38"/>
                                        </p:tgtEl>
                                        <p:attrNameLst>
                                          <p:attrName>ppt_y</p:attrName>
                                        </p:attrNameLst>
                                      </p:cBhvr>
                                      <p:tavLst>
                                        <p:tav tm="0" fmla="#ppt_y-sin(pi*$)/27">
                                          <p:val>
                                            <p:fltVal val="0"/>
                                          </p:val>
                                        </p:tav>
                                        <p:tav tm="100000">
                                          <p:val>
                                            <p:fltVal val="1"/>
                                          </p:val>
                                        </p:tav>
                                      </p:tavLst>
                                    </p:anim>
                                    <p:anim calcmode="lin" valueType="num">
                                      <p:cBhvr>
                                        <p:cTn id="56" dur="115" tmFilter="0, 0; 0.125,0.2665; 0.25,0.4; 0.375,0.465; 0.5,0.5;  0.625,0.535; 0.75,0.6; 0.875,0.7335; 1,1">
                                          <p:stCondLst>
                                            <p:cond delay="1159"/>
                                          </p:stCondLst>
                                        </p:cTn>
                                        <p:tgtEl>
                                          <p:spTgt spid="38"/>
                                        </p:tgtEl>
                                        <p:attrNameLst>
                                          <p:attrName>ppt_y</p:attrName>
                                        </p:attrNameLst>
                                      </p:cBhvr>
                                      <p:tavLst>
                                        <p:tav tm="0" fmla="#ppt_y-sin(pi*$)/81">
                                          <p:val>
                                            <p:fltVal val="0"/>
                                          </p:val>
                                        </p:tav>
                                        <p:tav tm="100000">
                                          <p:val>
                                            <p:fltVal val="1"/>
                                          </p:val>
                                        </p:tav>
                                      </p:tavLst>
                                    </p:anim>
                                    <p:animScale>
                                      <p:cBhvr>
                                        <p:cTn id="57" dur="18">
                                          <p:stCondLst>
                                            <p:cond delay="455"/>
                                          </p:stCondLst>
                                        </p:cTn>
                                        <p:tgtEl>
                                          <p:spTgt spid="38"/>
                                        </p:tgtEl>
                                      </p:cBhvr>
                                      <p:to x="100000" y="60000"/>
                                    </p:animScale>
                                    <p:animScale>
                                      <p:cBhvr>
                                        <p:cTn id="58" dur="116" decel="50000">
                                          <p:stCondLst>
                                            <p:cond delay="473"/>
                                          </p:stCondLst>
                                        </p:cTn>
                                        <p:tgtEl>
                                          <p:spTgt spid="38"/>
                                        </p:tgtEl>
                                      </p:cBhvr>
                                      <p:to x="100000" y="100000"/>
                                    </p:animScale>
                                    <p:animScale>
                                      <p:cBhvr>
                                        <p:cTn id="59" dur="18">
                                          <p:stCondLst>
                                            <p:cond delay="918"/>
                                          </p:stCondLst>
                                        </p:cTn>
                                        <p:tgtEl>
                                          <p:spTgt spid="38"/>
                                        </p:tgtEl>
                                      </p:cBhvr>
                                      <p:to x="100000" y="80000"/>
                                    </p:animScale>
                                    <p:animScale>
                                      <p:cBhvr>
                                        <p:cTn id="60" dur="116" decel="50000">
                                          <p:stCondLst>
                                            <p:cond delay="937"/>
                                          </p:stCondLst>
                                        </p:cTn>
                                        <p:tgtEl>
                                          <p:spTgt spid="38"/>
                                        </p:tgtEl>
                                      </p:cBhvr>
                                      <p:to x="100000" y="100000"/>
                                    </p:animScale>
                                    <p:animScale>
                                      <p:cBhvr>
                                        <p:cTn id="61" dur="18">
                                          <p:stCondLst>
                                            <p:cond delay="1149"/>
                                          </p:stCondLst>
                                        </p:cTn>
                                        <p:tgtEl>
                                          <p:spTgt spid="38"/>
                                        </p:tgtEl>
                                      </p:cBhvr>
                                      <p:to x="100000" y="90000"/>
                                    </p:animScale>
                                    <p:animScale>
                                      <p:cBhvr>
                                        <p:cTn id="62" dur="116" decel="50000">
                                          <p:stCondLst>
                                            <p:cond delay="1168"/>
                                          </p:stCondLst>
                                        </p:cTn>
                                        <p:tgtEl>
                                          <p:spTgt spid="38"/>
                                        </p:tgtEl>
                                      </p:cBhvr>
                                      <p:to x="100000" y="100000"/>
                                    </p:animScale>
                                    <p:animScale>
                                      <p:cBhvr>
                                        <p:cTn id="63" dur="18">
                                          <p:stCondLst>
                                            <p:cond delay="1266"/>
                                          </p:stCondLst>
                                        </p:cTn>
                                        <p:tgtEl>
                                          <p:spTgt spid="38"/>
                                        </p:tgtEl>
                                      </p:cBhvr>
                                      <p:to x="100000" y="95000"/>
                                    </p:animScale>
                                    <p:animScale>
                                      <p:cBhvr>
                                        <p:cTn id="64" dur="116" decel="50000">
                                          <p:stCondLst>
                                            <p:cond delay="1284"/>
                                          </p:stCondLst>
                                        </p:cTn>
                                        <p:tgtEl>
                                          <p:spTgt spid="38"/>
                                        </p:tgtEl>
                                      </p:cBhvr>
                                      <p:to x="100000" y="100000"/>
                                    </p:animScale>
                                  </p:childTnLst>
                                </p:cTn>
                              </p:par>
                              <p:par>
                                <p:cTn id="65" presetID="26" presetClass="entr" presetSubtype="0" fill="hold" grpId="0" nodeType="withEffect">
                                  <p:stCondLst>
                                    <p:cond delay="2800"/>
                                  </p:stCondLst>
                                  <p:childTnLst>
                                    <p:set>
                                      <p:cBhvr>
                                        <p:cTn id="66" dur="1" fill="hold">
                                          <p:stCondLst>
                                            <p:cond delay="0"/>
                                          </p:stCondLst>
                                        </p:cTn>
                                        <p:tgtEl>
                                          <p:spTgt spid="40"/>
                                        </p:tgtEl>
                                        <p:attrNameLst>
                                          <p:attrName>style.visibility</p:attrName>
                                        </p:attrNameLst>
                                      </p:cBhvr>
                                      <p:to>
                                        <p:strVal val="visible"/>
                                      </p:to>
                                    </p:set>
                                    <p:animEffect transition="in" filter="wipe(down)">
                                      <p:cBhvr>
                                        <p:cTn id="67" dur="580">
                                          <p:stCondLst>
                                            <p:cond delay="0"/>
                                          </p:stCondLst>
                                        </p:cTn>
                                        <p:tgtEl>
                                          <p:spTgt spid="40"/>
                                        </p:tgtEl>
                                      </p:cBhvr>
                                    </p:animEffect>
                                    <p:anim calcmode="lin" valueType="num">
                                      <p:cBhvr>
                                        <p:cTn id="6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73" dur="26">
                                          <p:stCondLst>
                                            <p:cond delay="650"/>
                                          </p:stCondLst>
                                        </p:cTn>
                                        <p:tgtEl>
                                          <p:spTgt spid="40"/>
                                        </p:tgtEl>
                                      </p:cBhvr>
                                      <p:to x="100000" y="60000"/>
                                    </p:animScale>
                                    <p:animScale>
                                      <p:cBhvr>
                                        <p:cTn id="74" dur="166" decel="50000">
                                          <p:stCondLst>
                                            <p:cond delay="676"/>
                                          </p:stCondLst>
                                        </p:cTn>
                                        <p:tgtEl>
                                          <p:spTgt spid="40"/>
                                        </p:tgtEl>
                                      </p:cBhvr>
                                      <p:to x="100000" y="100000"/>
                                    </p:animScale>
                                    <p:animScale>
                                      <p:cBhvr>
                                        <p:cTn id="75" dur="26">
                                          <p:stCondLst>
                                            <p:cond delay="1312"/>
                                          </p:stCondLst>
                                        </p:cTn>
                                        <p:tgtEl>
                                          <p:spTgt spid="40"/>
                                        </p:tgtEl>
                                      </p:cBhvr>
                                      <p:to x="100000" y="80000"/>
                                    </p:animScale>
                                    <p:animScale>
                                      <p:cBhvr>
                                        <p:cTn id="76" dur="166" decel="50000">
                                          <p:stCondLst>
                                            <p:cond delay="1338"/>
                                          </p:stCondLst>
                                        </p:cTn>
                                        <p:tgtEl>
                                          <p:spTgt spid="40"/>
                                        </p:tgtEl>
                                      </p:cBhvr>
                                      <p:to x="100000" y="100000"/>
                                    </p:animScale>
                                    <p:animScale>
                                      <p:cBhvr>
                                        <p:cTn id="77" dur="26">
                                          <p:stCondLst>
                                            <p:cond delay="1642"/>
                                          </p:stCondLst>
                                        </p:cTn>
                                        <p:tgtEl>
                                          <p:spTgt spid="40"/>
                                        </p:tgtEl>
                                      </p:cBhvr>
                                      <p:to x="100000" y="90000"/>
                                    </p:animScale>
                                    <p:animScale>
                                      <p:cBhvr>
                                        <p:cTn id="78" dur="166" decel="50000">
                                          <p:stCondLst>
                                            <p:cond delay="1668"/>
                                          </p:stCondLst>
                                        </p:cTn>
                                        <p:tgtEl>
                                          <p:spTgt spid="40"/>
                                        </p:tgtEl>
                                      </p:cBhvr>
                                      <p:to x="100000" y="100000"/>
                                    </p:animScale>
                                    <p:animScale>
                                      <p:cBhvr>
                                        <p:cTn id="79" dur="26">
                                          <p:stCondLst>
                                            <p:cond delay="1808"/>
                                          </p:stCondLst>
                                        </p:cTn>
                                        <p:tgtEl>
                                          <p:spTgt spid="40"/>
                                        </p:tgtEl>
                                      </p:cBhvr>
                                      <p:to x="100000" y="95000"/>
                                    </p:animScale>
                                    <p:animScale>
                                      <p:cBhvr>
                                        <p:cTn id="80" dur="166" decel="50000">
                                          <p:stCondLst>
                                            <p:cond delay="1834"/>
                                          </p:stCondLst>
                                        </p:cTn>
                                        <p:tgtEl>
                                          <p:spTgt spid="40"/>
                                        </p:tgtEl>
                                      </p:cBhvr>
                                      <p:to x="100000" y="100000"/>
                                    </p:animScale>
                                  </p:childTnLst>
                                </p:cTn>
                              </p:par>
                              <p:par>
                                <p:cTn id="81" presetID="1" presetClass="mediacall" presetSubtype="0" fill="hold" nodeType="withEffect">
                                  <p:stCondLst>
                                    <p:cond delay="200"/>
                                  </p:stCondLst>
                                  <p:childTnLst>
                                    <p:cmd type="call" cmd="playFrom(0.0)">
                                      <p:cBhvr>
                                        <p:cTn id="82" dur="15715"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83" repeatCount="indefinite" fill="hold" display="0">
                  <p:stCondLst>
                    <p:cond delay="indefinite"/>
                  </p:stCondLst>
                </p:cTn>
                <p:tgtEl>
                  <p:spTgt spid="44"/>
                </p:tgtEl>
              </p:cMediaNode>
            </p:video>
            <p:seq concurrent="1" nextAc="seek">
              <p:cTn id="84" restart="whenNotActive" fill="hold" evtFilter="cancelBubble" nodeType="interactiveSeq">
                <p:stCondLst>
                  <p:cond evt="onClick" delay="0">
                    <p:tgtEl>
                      <p:spTgt spid="44"/>
                    </p:tgtEl>
                  </p:cond>
                </p:stCondLst>
                <p:endSync evt="end" delay="0">
                  <p:rtn val="all"/>
                </p:endSync>
                <p:childTnLst>
                  <p:par>
                    <p:cTn id="85" fill="hold">
                      <p:stCondLst>
                        <p:cond delay="0"/>
                      </p:stCondLst>
                      <p:childTnLst>
                        <p:par>
                          <p:cTn id="86" fill="hold">
                            <p:stCondLst>
                              <p:cond delay="0"/>
                            </p:stCondLst>
                            <p:childTnLst>
                              <p:par>
                                <p:cTn id="87" presetID="2" presetClass="mediacall" presetSubtype="0" fill="hold" nodeType="withEffect">
                                  <p:stCondLst>
                                    <p:cond delay="0"/>
                                  </p:stCondLst>
                                  <p:childTnLst>
                                    <p:cmd type="call" cmd="togglePause">
                                      <p:cBhvr>
                                        <p:cTn id="88" dur="1" fill="hold"/>
                                        <p:tgtEl>
                                          <p:spTgt spid="44"/>
                                        </p:tgtEl>
                                      </p:cBhvr>
                                    </p:cmd>
                                  </p:childTnLst>
                                </p:cTn>
                              </p:par>
                            </p:childTnLst>
                          </p:cTn>
                        </p:par>
                      </p:childTnLst>
                    </p:cTn>
                  </p:par>
                </p:childTnLst>
              </p:cTn>
              <p:nextCondLst>
                <p:cond evt="onClick" delay="0">
                  <p:tgtEl>
                    <p:spTgt spid="44"/>
                  </p:tgtEl>
                </p:cond>
              </p:nextCondLst>
            </p:seq>
          </p:childTnLst>
        </p:cTn>
      </p:par>
    </p:tnLst>
    <p:bldLst>
      <p:bldP spid="38" grpId="0" animBg="1"/>
      <p:bldP spid="40" grpId="0" animBg="1"/>
      <p:bldP spid="39" grpId="0" animBg="1"/>
      <p:bldP spid="35" grpId="0" animBg="1"/>
      <p:bldP spid="36" grpId="0" animBg="1"/>
      <p:bldP spid="37" grpId="0" animBg="1"/>
      <p:bldP spid="4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exels-taryn-elliott-5433964">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2000" b="-1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12/11/2022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8373" y="9040505"/>
            <a:ext cx="6774314" cy="1198880"/>
          </a:xfrm>
          <a:prstGeom prst="rect">
            <a:avLst/>
          </a:prstGeom>
          <a:noFill/>
        </p:spPr>
        <p:txBody>
          <a:bodyPr wrap="square" rtlCol="0">
            <a:spAutoFit/>
          </a:bodyPr>
          <a:lstStyle/>
          <a:p>
            <a:pPr>
              <a:lnSpc>
                <a:spcPct val="150000"/>
              </a:lnSpc>
            </a:pPr>
            <a:r>
              <a:rPr lang="en-US" sz="2400" b="1" dirty="0">
                <a:solidFill>
                  <a:srgbClr val="0D53A1"/>
                </a:solidFill>
                <a:latin typeface="Times New Roman" panose="02020603050405020304" pitchFamily="18" charset="0"/>
                <a:cs typeface="Times New Roman" panose="02020603050405020304" pitchFamily="18" charset="0"/>
              </a:rPr>
              <a:t>HỌC PHẦN : HỆ QUẢN TRỊ CƠ SỞ DỮ LIỆU</a:t>
            </a:r>
          </a:p>
          <a:p>
            <a:pPr>
              <a:lnSpc>
                <a:spcPct val="150000"/>
              </a:lnSpc>
            </a:pPr>
            <a:r>
              <a:rPr lang="en-US" sz="2400" b="1" dirty="0">
                <a:solidFill>
                  <a:srgbClr val="0D53A1"/>
                </a:solidFill>
                <a:latin typeface="Times New Roman" panose="02020603050405020304" pitchFamily="18" charset="0"/>
                <a:cs typeface="Times New Roman" panose="02020603050405020304" pitchFamily="18" charset="0"/>
              </a:rPr>
              <a:t>GVHD: PHẠM TRỌNG HUYNH </a:t>
            </a:r>
          </a:p>
        </p:txBody>
      </p:sp>
      <p:sp>
        <p:nvSpPr>
          <p:cNvPr id="26" name="TextBox 25"/>
          <p:cNvSpPr txBox="1"/>
          <p:nvPr/>
        </p:nvSpPr>
        <p:spPr>
          <a:xfrm>
            <a:off x="6076950" y="3193662"/>
            <a:ext cx="6477688" cy="9233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5400" b="1" dirty="0">
                <a:solidFill>
                  <a:srgbClr val="0D53A1"/>
                </a:solidFill>
                <a:latin typeface="Times New Roman" panose="02020603050405020304" pitchFamily="18" charset="0"/>
                <a:cs typeface="Times New Roman" panose="02020603050405020304" pitchFamily="18" charset="0"/>
              </a:rPr>
              <a:t>THUYẾT TRÌNH</a:t>
            </a:r>
          </a:p>
        </p:txBody>
      </p:sp>
      <p:sp>
        <p:nvSpPr>
          <p:cNvPr id="27" name="TextBox 26"/>
          <p:cNvSpPr txBox="1"/>
          <p:nvPr/>
        </p:nvSpPr>
        <p:spPr>
          <a:xfrm>
            <a:off x="685800" y="4158291"/>
            <a:ext cx="16655143" cy="132207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4000" b="1" dirty="0">
                <a:solidFill>
                  <a:srgbClr val="0D53A1"/>
                </a:solidFill>
                <a:latin typeface="Times New Roman" panose="02020603050405020304" pitchFamily="18" charset="0"/>
                <a:cs typeface="Times New Roman" panose="02020603050405020304" pitchFamily="18" charset="0"/>
              </a:rPr>
              <a:t>  ĐỀ </a:t>
            </a:r>
            <a:r>
              <a:rPr lang="en-US" sz="4000" b="1">
                <a:solidFill>
                  <a:srgbClr val="0D53A1"/>
                </a:solidFill>
                <a:latin typeface="Times New Roman" panose="02020603050405020304" pitchFamily="18" charset="0"/>
                <a:cs typeface="Times New Roman" panose="02020603050405020304" pitchFamily="18" charset="0"/>
              </a:rPr>
              <a:t>TÀI 8 </a:t>
            </a:r>
            <a:r>
              <a:rPr lang="en-US" sz="4000" b="1" dirty="0">
                <a:solidFill>
                  <a:srgbClr val="0D53A1"/>
                </a:solidFill>
                <a:latin typeface="Times New Roman" panose="02020603050405020304" pitchFamily="18" charset="0"/>
                <a:cs typeface="Times New Roman" panose="02020603050405020304" pitchFamily="18" charset="0"/>
              </a:rPr>
              <a:t>: NGHIÊN CỨU VỀ CƠ SỞ DỮ LIỆU PHI QUAN HỆ</a:t>
            </a:r>
          </a:p>
          <a:p>
            <a:pPr algn="ctr"/>
            <a:r>
              <a:rPr lang="en-US" sz="4000" b="1" dirty="0">
                <a:solidFill>
                  <a:srgbClr val="0D53A1"/>
                </a:solidFill>
                <a:latin typeface="Times New Roman" panose="02020603050405020304" pitchFamily="18" charset="0"/>
                <a:cs typeface="Times New Roman" panose="02020603050405020304" pitchFamily="18" charset="0"/>
              </a:rPr>
              <a:t>(NoSQL)</a:t>
            </a:r>
          </a:p>
        </p:txBody>
      </p:sp>
      <p:cxnSp>
        <p:nvCxnSpPr>
          <p:cNvPr id="5" name="Straight Connector 4"/>
          <p:cNvCxnSpPr/>
          <p:nvPr/>
        </p:nvCxnSpPr>
        <p:spPr>
          <a:xfrm>
            <a:off x="4800600" y="5523029"/>
            <a:ext cx="8610600" cy="2"/>
          </a:xfrm>
          <a:prstGeom prst="line">
            <a:avLst/>
          </a:prstGeom>
        </p:spPr>
        <p:style>
          <a:lnRef idx="3">
            <a:schemeClr val="accent1"/>
          </a:lnRef>
          <a:fillRef idx="0">
            <a:schemeClr val="accent1"/>
          </a:fillRef>
          <a:effectRef idx="2">
            <a:schemeClr val="accent1"/>
          </a:effectRef>
          <a:fontRef idx="minor">
            <a:schemeClr val="tx1"/>
          </a:fontRef>
        </p:style>
      </p:cxnSp>
      <p:pic>
        <p:nvPicPr>
          <p:cNvPr id="2" name="Nhac-intro-hay-nhat-www_tiengdong_com">
            <a:hlinkClick r:id="" action="ppaction://media"/>
          </p:cNvPr>
          <p:cNvPicPr>
            <a:picLocks noChangeAspect="1"/>
          </p:cNvPicPr>
          <p:nvPr>
            <a:audioFile r:link="rId1"/>
            <p:extLst>
              <p:ext uri="{DAA4B4D4-6D71-4841-9C94-3DE7FCFB9230}">
                <p14:media xmlns:p14="http://schemas.microsoft.com/office/powerpoint/2010/main" r:embed="rId2">
                  <p14:trim end="93132"/>
                </p14:media>
              </p:ext>
            </p:extLst>
          </p:nvPr>
        </p:nvPicPr>
        <p:blipFill>
          <a:blip r:embed="rId4"/>
          <a:stretch>
            <a:fillRect/>
          </a:stretch>
        </p:blipFill>
        <p:spPr>
          <a:xfrm>
            <a:off x="11353800" y="8825398"/>
            <a:ext cx="430213" cy="430213"/>
          </a:xfrm>
          <a:prstGeom prst="rect">
            <a:avLst/>
          </a:prstGeom>
        </p:spPr>
      </p:pic>
      <p:pic>
        <p:nvPicPr>
          <p:cNvPr id="100" name="Picture 99"/>
          <p:cNvPicPr/>
          <p:nvPr/>
        </p:nvPicPr>
        <p:blipFill>
          <a:blip r:embed="rId5"/>
          <a:stretch>
            <a:fillRect/>
          </a:stretch>
        </p:blipFill>
        <p:spPr>
          <a:xfrm>
            <a:off x="9144000" y="5143500"/>
            <a:ext cx="0" cy="0"/>
          </a:xfrm>
          <a:prstGeom prst="rect">
            <a:avLst/>
          </a:prstGeom>
          <a:noFill/>
          <a:ln w="9525">
            <a:noFill/>
          </a:ln>
        </p:spPr>
      </p:pic>
      <p:pic>
        <p:nvPicPr>
          <p:cNvPr id="3" name="Hình ảnh 2">
            <a:extLst>
              <a:ext uri="{FF2B5EF4-FFF2-40B4-BE49-F238E27FC236}">
                <a16:creationId xmlns:a16="http://schemas.microsoft.com/office/drawing/2014/main" id="{AEC60D21-E4A4-46B6-E90D-D31D0D22E80F}"/>
              </a:ext>
            </a:extLst>
          </p:cNvPr>
          <p:cNvPicPr>
            <a:picLocks noChangeAspect="1"/>
          </p:cNvPicPr>
          <p:nvPr/>
        </p:nvPicPr>
        <p:blipFill>
          <a:blip r:embed="rId6"/>
          <a:stretch>
            <a:fillRect/>
          </a:stretch>
        </p:blipFill>
        <p:spPr>
          <a:xfrm>
            <a:off x="1219200" y="372762"/>
            <a:ext cx="8988565" cy="1847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52" fill="hold"/>
                                        <p:tgtEl>
                                          <p:spTgt spid="2"/>
                                        </p:tgtEl>
                                      </p:cBhvr>
                                    </p:cmd>
                                  </p:childTnLst>
                                </p:cTn>
                              </p:par>
                              <p:par>
                                <p:cTn id="7" presetID="2" presetClass="entr" presetSubtype="8" fill="hold" grpId="0" nodeType="withEffect">
                                  <p:stCondLst>
                                    <p:cond delay="140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500" fill="hold"/>
                                        <p:tgtEl>
                                          <p:spTgt spid="26"/>
                                        </p:tgtEl>
                                        <p:attrNameLst>
                                          <p:attrName>ppt_x</p:attrName>
                                        </p:attrNameLst>
                                      </p:cBhvr>
                                      <p:tavLst>
                                        <p:tav tm="0">
                                          <p:val>
                                            <p:strVal val="0-#ppt_w/2"/>
                                          </p:val>
                                        </p:tav>
                                        <p:tav tm="100000">
                                          <p:val>
                                            <p:strVal val="#ppt_x"/>
                                          </p:val>
                                        </p:tav>
                                      </p:tavLst>
                                    </p:anim>
                                    <p:anim calcmode="lin" valueType="num">
                                      <p:cBhvr additive="base">
                                        <p:cTn id="10" dur="500" fill="hold"/>
                                        <p:tgtEl>
                                          <p:spTgt spid="26"/>
                                        </p:tgtEl>
                                        <p:attrNameLst>
                                          <p:attrName>ppt_y</p:attrName>
                                        </p:attrNameLst>
                                      </p:cBhvr>
                                      <p:tavLst>
                                        <p:tav tm="0">
                                          <p:val>
                                            <p:strVal val="#ppt_y"/>
                                          </p:val>
                                        </p:tav>
                                        <p:tav tm="100000">
                                          <p:val>
                                            <p:strVal val="#ppt_y"/>
                                          </p:val>
                                        </p:tav>
                                      </p:tavLst>
                                    </p:anim>
                                  </p:childTnLst>
                                </p:cTn>
                              </p:par>
                              <p:par>
                                <p:cTn id="11" presetID="21" presetClass="entr" presetSubtype="1" fill="hold" grpId="0" nodeType="withEffect">
                                  <p:stCondLst>
                                    <p:cond delay="200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 presetClass="entr" presetSubtype="8" fill="hold" grpId="0" nodeType="withEffect">
                                  <p:stCondLst>
                                    <p:cond delay="350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ppt_y"/>
                                          </p:val>
                                        </p:tav>
                                        <p:tav tm="100000">
                                          <p:val>
                                            <p:strVal val="#ppt_y"/>
                                          </p:val>
                                        </p:tav>
                                      </p:tavLst>
                                    </p:anim>
                                  </p:childTnLst>
                                </p:cTn>
                              </p:par>
                              <p:par>
                                <p:cTn id="18" presetID="22" presetClass="entr" presetSubtype="4" fill="hold" nodeType="withEffect">
                                  <p:stCondLst>
                                    <p:cond delay="350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21" fill="hold" display="0">
                  <p:stCondLst>
                    <p:cond delay="indefinite"/>
                  </p:stCondLst>
                  <p:endCondLst>
                    <p:cond evt="onStopAudio" delay="0">
                      <p:tgtEl>
                        <p:sldTgt/>
                      </p:tgtEl>
                    </p:cond>
                  </p:endCondLst>
                </p:cTn>
                <p:tgtEl>
                  <p:spTgt spid="2"/>
                </p:tgtEl>
              </p:cMediaNode>
            </p:audio>
          </p:childTnLst>
        </p:cTn>
      </p:par>
    </p:tnLst>
    <p:bldLst>
      <p:bldP spid="25" grpId="0"/>
      <p:bldP spid="26" grpId="0"/>
      <p:bldP spid="2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561840" y="-2708910"/>
            <a:ext cx="9488170" cy="1601978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822450" y="1028700"/>
            <a:ext cx="14643735" cy="3907790"/>
          </a:xfrm>
          <a:prstGeom prst="rect">
            <a:avLst/>
          </a:prstGeom>
          <a:noFill/>
        </p:spPr>
        <p:txBody>
          <a:bodyPr wrap="square" rtlCol="0">
            <a:spAutoFit/>
          </a:bodyPr>
          <a:lstStyle/>
          <a:p>
            <a:pPr marL="571500" lvl="0" indent="-571500" algn="just">
              <a:buFont typeface="Arial" panose="020B0604020202020204" pitchFamily="34" charset="0"/>
              <a:buChar char="•"/>
            </a:pPr>
            <a:r>
              <a:rPr sz="3100">
                <a:latin typeface="Times New Roman" panose="02020603050405020304" pitchFamily="18" charset="0"/>
                <a:cs typeface="Times New Roman" panose="02020603050405020304" pitchFamily="18" charset="0"/>
                <a:sym typeface="+mn-ea"/>
              </a:rPr>
              <a:t>Trong khi đó, một hệ thống cơ sở dữ liệu khác là Cassandra khác với mô hình dữ liệu họ cột, vì nó đang có một chiều mới được thêm vào được gọi là siêu cột. Như thể hiện trong </a:t>
            </a:r>
            <a:r>
              <a:rPr lang="vi-VN" sz="3100">
                <a:latin typeface="Times New Roman" panose="02020603050405020304" pitchFamily="18" charset="0"/>
                <a:cs typeface="Times New Roman" panose="02020603050405020304" pitchFamily="18" charset="0"/>
                <a:sym typeface="+mn-ea"/>
              </a:rPr>
              <a:t>h</a:t>
            </a:r>
            <a:r>
              <a:rPr sz="3100">
                <a:latin typeface="Times New Roman" panose="02020603050405020304" pitchFamily="18" charset="0"/>
                <a:cs typeface="Times New Roman" panose="02020603050405020304" pitchFamily="18" charset="0"/>
                <a:sym typeface="+mn-ea"/>
              </a:rPr>
              <a:t>ình, một siêu cột bao gồm nhiều cột. Một bộ sưu tập các siêu cột cùng với một khóa hàng tạo thành một hàng của họ siêu cột. Giống như trong các cột, tên siêu cột và tên cột phụ được sắp xếp. Siêu cột cũng là thực thể giá trị tên nhưng không có dấu thời gian.</a:t>
            </a:r>
            <a:r>
              <a:rPr lang="vi-VN" sz="3100">
                <a:latin typeface="Times New Roman" panose="02020603050405020304" pitchFamily="18" charset="0"/>
                <a:cs typeface="Times New Roman" panose="02020603050405020304" pitchFamily="18" charset="0"/>
                <a:sym typeface="+mn-ea"/>
              </a:rPr>
              <a:t> </a:t>
            </a:r>
            <a:r>
              <a:rPr sz="3100">
                <a:latin typeface="Times New Roman" panose="02020603050405020304" pitchFamily="18" charset="0"/>
                <a:cs typeface="Times New Roman" panose="02020603050405020304" pitchFamily="18" charset="0"/>
                <a:sym typeface="+mn-ea"/>
              </a:rPr>
              <a:t>Hệ thống cơ sở dữ liệu Hbase và Hypertable dựa trên mô hình dữ liệu được mô tả ở trên.</a:t>
            </a:r>
          </a:p>
          <a:p>
            <a:endParaRPr lang="en-US" sz="3100"/>
          </a:p>
        </p:txBody>
      </p:sp>
      <p:pic>
        <p:nvPicPr>
          <p:cNvPr id="4" name="Picture 3"/>
          <p:cNvPicPr>
            <a:picLocks noChangeAspect="1"/>
          </p:cNvPicPr>
          <p:nvPr/>
        </p:nvPicPr>
        <p:blipFill>
          <a:blip r:embed="rId2"/>
          <a:stretch>
            <a:fillRect/>
          </a:stretch>
        </p:blipFill>
        <p:spPr>
          <a:xfrm>
            <a:off x="2402205" y="4533900"/>
            <a:ext cx="13924280" cy="5277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888230" y="-2618740"/>
            <a:ext cx="8834755" cy="1601978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918335" y="1714500"/>
            <a:ext cx="14451965" cy="737235"/>
          </a:xfrm>
          <a:prstGeom prst="rect">
            <a:avLst/>
          </a:prstGeom>
          <a:noFill/>
        </p:spPr>
        <p:txBody>
          <a:bodyPr wrap="square" rtlCol="0">
            <a:spAutoFit/>
          </a:bodyPr>
          <a:lstStyle/>
          <a:p>
            <a:r>
              <a:rPr lang="en-US" sz="4200" b="1">
                <a:latin typeface="Times New Roman" panose="02020603050405020304" pitchFamily="18" charset="0"/>
                <a:cs typeface="Times New Roman" panose="02020603050405020304" pitchFamily="18" charset="0"/>
              </a:rPr>
              <a:t>D. Mô hình cơ sở dữ liệu đồ thị (Graph Database)</a:t>
            </a:r>
          </a:p>
        </p:txBody>
      </p:sp>
      <p:sp>
        <p:nvSpPr>
          <p:cNvPr id="4" name="Text Box 3"/>
          <p:cNvSpPr txBox="1"/>
          <p:nvPr/>
        </p:nvSpPr>
        <p:spPr>
          <a:xfrm>
            <a:off x="1819189" y="2710210"/>
            <a:ext cx="9999690" cy="5816977"/>
          </a:xfrm>
          <a:prstGeom prst="rect">
            <a:avLst/>
          </a:prstGeom>
          <a:noFill/>
        </p:spPr>
        <p:txBody>
          <a:bodyPr wrap="square" rtlCol="0">
            <a:spAutoFit/>
          </a:bodyPr>
          <a:lstStyle/>
          <a:p>
            <a:pPr marL="571500" indent="-571500" algn="just">
              <a:buFont typeface="Arial" panose="020B0604020202020204" pitchFamily="34" charset="0"/>
              <a:buChar char="•"/>
            </a:pPr>
            <a:r>
              <a:rPr sz="3100">
                <a:latin typeface="Times New Roman" panose="02020603050405020304" pitchFamily="18" charset="0"/>
                <a:cs typeface="Times New Roman" panose="02020603050405020304" pitchFamily="18" charset="0"/>
                <a:sym typeface="+mn-ea"/>
              </a:rPr>
              <a:t>Cơ sở dữ liệu đồ thị được coi là chuyên gia của dữ liệu được liên kết cao. Do đó, nó xử lý dữ liệu liên quan đến một số lượng lớn các mối quan hệ </a:t>
            </a:r>
            <a:r>
              <a:rPr lang="vi-VN" sz="3100">
                <a:latin typeface="Times New Roman" panose="02020603050405020304" pitchFamily="18" charset="0"/>
                <a:cs typeface="Times New Roman" panose="02020603050405020304" pitchFamily="18" charset="0"/>
                <a:sym typeface="+mn-ea"/>
              </a:rPr>
              <a:t>. </a:t>
            </a:r>
            <a:r>
              <a:rPr sz="3100">
                <a:latin typeface="Times New Roman" panose="02020603050405020304" pitchFamily="18" charset="0"/>
                <a:cs typeface="Times New Roman" panose="02020603050405020304" pitchFamily="18" charset="0"/>
                <a:sym typeface="+mn-ea"/>
              </a:rPr>
              <a:t>Về cơ bản có ba trừu tượng cốt lõi của cơ sở dữ liệu đồ thị. Đó là các nút, các cạnh kết nối hai nút khác nhau và các thuộc tính. Mỗi nút chứa thông tin về một đối tượng. Các cạnh đại diện cho sự tồn tại của mối quan hệ giữa các thực thể.</a:t>
            </a:r>
          </a:p>
          <a:p>
            <a:pPr marL="571500" lvl="0" indent="-571500" algn="just">
              <a:buFont typeface="Arial" panose="020B0604020202020204" pitchFamily="34" charset="0"/>
              <a:buChar char="•"/>
            </a:pPr>
            <a:r>
              <a:rPr lang="vi-VN" sz="3100">
                <a:latin typeface="Times New Roman" panose="02020603050405020304" pitchFamily="18" charset="0"/>
                <a:cs typeface="Times New Roman" panose="02020603050405020304" pitchFamily="18" charset="0"/>
                <a:sym typeface="+mn-ea"/>
              </a:rPr>
              <a:t>S</a:t>
            </a:r>
            <a:r>
              <a:rPr sz="3100">
                <a:latin typeface="Times New Roman" panose="02020603050405020304" pitchFamily="18" charset="0"/>
                <a:cs typeface="Times New Roman" panose="02020603050405020304" pitchFamily="18" charset="0"/>
                <a:sym typeface="+mn-ea"/>
              </a:rPr>
              <a:t>ự gia tăng lớn về số lượng các nút không ảnh hưởng nhiều đến tốc độ truyền tải</a:t>
            </a:r>
            <a:r>
              <a:rPr lang="vi-VN" sz="3100">
                <a:latin typeface="Times New Roman" panose="02020603050405020304" pitchFamily="18" charset="0"/>
                <a:cs typeface="Times New Roman" panose="02020603050405020304" pitchFamily="18" charset="0"/>
                <a:sym typeface="+mn-ea"/>
              </a:rPr>
              <a:t> do truy vấn chỉ liên quan đến các nút có quan hệ với nút chỉ định chứ không phải toàn cơ sở dữ liệu</a:t>
            </a:r>
            <a:r>
              <a:rPr sz="3100">
                <a:latin typeface="Times New Roman" panose="02020603050405020304" pitchFamily="18" charset="0"/>
                <a:cs typeface="Times New Roman" panose="02020603050405020304" pitchFamily="18" charset="0"/>
                <a:sym typeface="+mn-ea"/>
              </a:rPr>
              <a:t>. </a:t>
            </a:r>
            <a:r>
              <a:rPr lang="vi-VN" sz="3100">
                <a:latin typeface="Times New Roman" panose="02020603050405020304" pitchFamily="18" charset="0"/>
                <a:cs typeface="Times New Roman" panose="02020603050405020304" pitchFamily="18" charset="0"/>
                <a:sym typeface="+mn-ea"/>
              </a:rPr>
              <a:t>Neo4j, </a:t>
            </a:r>
            <a:r>
              <a:rPr sz="3100">
                <a:latin typeface="Times New Roman" panose="02020603050405020304" pitchFamily="18" charset="0"/>
                <a:cs typeface="Times New Roman" panose="02020603050405020304" pitchFamily="18" charset="0"/>
                <a:sym typeface="+mn-ea"/>
              </a:rPr>
              <a:t>GraphDB là cơ sở dữ liệu đồ thị phổ biến được sử dụng ngày nay.</a:t>
            </a:r>
          </a:p>
        </p:txBody>
      </p:sp>
      <p:pic>
        <p:nvPicPr>
          <p:cNvPr id="6" name="Picture 5">
            <a:extLst>
              <a:ext uri="{FF2B5EF4-FFF2-40B4-BE49-F238E27FC236}">
                <a16:creationId xmlns:a16="http://schemas.microsoft.com/office/drawing/2014/main" id="{70C7424A-43E7-DEEB-1415-C0CCAB644B6E}"/>
              </a:ext>
            </a:extLst>
          </p:cNvPr>
          <p:cNvPicPr>
            <a:picLocks noChangeAspect="1"/>
          </p:cNvPicPr>
          <p:nvPr/>
        </p:nvPicPr>
        <p:blipFill>
          <a:blip r:embed="rId3"/>
          <a:stretch>
            <a:fillRect/>
          </a:stretch>
        </p:blipFill>
        <p:spPr>
          <a:xfrm>
            <a:off x="12520454" y="5832980"/>
            <a:ext cx="4093469" cy="1889293"/>
          </a:xfrm>
          <a:prstGeom prst="rect">
            <a:avLst/>
          </a:prstGeom>
        </p:spPr>
      </p:pic>
      <p:pic>
        <p:nvPicPr>
          <p:cNvPr id="7" name="Picture 6">
            <a:extLst>
              <a:ext uri="{FF2B5EF4-FFF2-40B4-BE49-F238E27FC236}">
                <a16:creationId xmlns:a16="http://schemas.microsoft.com/office/drawing/2014/main" id="{9840BBCF-7375-A94C-6CF1-428869D92F36}"/>
              </a:ext>
            </a:extLst>
          </p:cNvPr>
          <p:cNvPicPr>
            <a:picLocks noChangeAspect="1"/>
          </p:cNvPicPr>
          <p:nvPr/>
        </p:nvPicPr>
        <p:blipFill>
          <a:blip r:embed="rId4"/>
          <a:stretch>
            <a:fillRect/>
          </a:stretch>
        </p:blipFill>
        <p:spPr>
          <a:xfrm>
            <a:off x="12558554" y="7696804"/>
            <a:ext cx="4058833" cy="1883123"/>
          </a:xfrm>
          <a:prstGeom prst="rect">
            <a:avLst/>
          </a:prstGeom>
        </p:spPr>
      </p:pic>
      <p:pic>
        <p:nvPicPr>
          <p:cNvPr id="10" name="Picture 9">
            <a:extLst>
              <a:ext uri="{FF2B5EF4-FFF2-40B4-BE49-F238E27FC236}">
                <a16:creationId xmlns:a16="http://schemas.microsoft.com/office/drawing/2014/main" id="{65CB2F78-FBA3-3ED6-0E65-920983E0C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20453" y="3090630"/>
            <a:ext cx="4093470" cy="2726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2386330" y="-527685"/>
            <a:ext cx="5467985" cy="7667625"/>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828800" y="959485"/>
            <a:ext cx="6582410" cy="4685898"/>
          </a:xfrm>
          <a:prstGeom prst="rect">
            <a:avLst/>
          </a:prstGeom>
          <a:noFill/>
        </p:spPr>
        <p:txBody>
          <a:bodyPr wrap="square" rtlCol="0">
            <a:spAutoFit/>
          </a:bodyPr>
          <a:lstStyle/>
          <a:p>
            <a:r>
              <a:rPr lang="vi-VN" sz="4000" b="1">
                <a:latin typeface="Times New Roman" panose="02020603050405020304" pitchFamily="18" charset="0"/>
                <a:cs typeface="Times New Roman" panose="02020603050405020304" pitchFamily="18" charset="0"/>
              </a:rPr>
              <a:t>III. TRANSATION</a:t>
            </a:r>
          </a:p>
          <a:p>
            <a:endParaRPr lang="vi-VN" sz="2350">
              <a:latin typeface="Times New Roman" panose="02020603050405020304" pitchFamily="18" charset="0"/>
              <a:cs typeface="Times New Roman" panose="02020603050405020304" pitchFamily="18" charset="0"/>
            </a:endParaRPr>
          </a:p>
          <a:p>
            <a:r>
              <a:rPr lang="en-US" sz="2350">
                <a:latin typeface="Times New Roman" panose="02020603050405020304" pitchFamily="18" charset="0"/>
                <a:cs typeface="Times New Roman" panose="02020603050405020304" pitchFamily="18" charset="0"/>
              </a:rPr>
              <a:t>Transation được định nghĩa là đơn vị logic của một quá trình xử lý cơ sở dữ liệu được tạo bởi một chương trình đang thực thi. Transation của cơ sở dữ liệu SQL dựa trên các thuộc tính ACID nghiêm ngặt. Trong đó ACID là tên viết tắt của Atomicity (Tính nguyên tử: Một giao dịch có nhiều thao tác khác biệt thì hoặc là toàn bộ các thao tác hoặc là không một thao tác nào được hoàn thành), Consistence (Tính nhất quán), Isolation (Tính độc lập) và Durability (Tính bền vững).</a:t>
            </a:r>
          </a:p>
        </p:txBody>
      </p:sp>
      <p:sp>
        <p:nvSpPr>
          <p:cNvPr id="4" name="Rounded Rectangle 3"/>
          <p:cNvSpPr/>
          <p:nvPr/>
        </p:nvSpPr>
        <p:spPr>
          <a:xfrm rot="5400000">
            <a:off x="11568430" y="4149090"/>
            <a:ext cx="3886200" cy="7667625"/>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pic>
        <p:nvPicPr>
          <p:cNvPr id="24"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6396990"/>
            <a:ext cx="7668260" cy="3528695"/>
          </a:xfrm>
          <a:prstGeom prst="rect">
            <a:avLst/>
          </a:prstGeom>
        </p:spPr>
      </p:pic>
      <p:sp>
        <p:nvSpPr>
          <p:cNvPr id="5" name="Text Box 4"/>
          <p:cNvSpPr txBox="1"/>
          <p:nvPr/>
        </p:nvSpPr>
        <p:spPr>
          <a:xfrm>
            <a:off x="10021570" y="6438900"/>
            <a:ext cx="6979285" cy="3345815"/>
          </a:xfrm>
          <a:prstGeom prst="rect">
            <a:avLst/>
          </a:prstGeom>
          <a:noFill/>
        </p:spPr>
        <p:txBody>
          <a:bodyPr wrap="square" rtlCol="0">
            <a:spAutoFit/>
          </a:bodyPr>
          <a:lstStyle/>
          <a:p>
            <a:r>
              <a:rPr lang="en-US" sz="2300">
                <a:latin typeface="Times New Roman" panose="02020603050405020304" pitchFamily="18" charset="0"/>
                <a:cs typeface="Times New Roman" panose="02020603050405020304" pitchFamily="18" charset="0"/>
              </a:rPr>
              <a:t>•	</a:t>
            </a:r>
            <a:r>
              <a:rPr lang="en-US" sz="2350">
                <a:latin typeface="Times New Roman" panose="02020603050405020304" pitchFamily="18" charset="0"/>
                <a:cs typeface="Times New Roman" panose="02020603050405020304" pitchFamily="18" charset="0"/>
              </a:rPr>
              <a:t>Nhưng các nhà thiết kế cơ sở dữ liệu NoSQL đã đưa ra một quyết định, rằng thuộc tính ACID là quá nghiêm ngặt đối với nhu cầu của dữ liệu lớn. Do </a:t>
            </a:r>
            <a:r>
              <a:rPr lang="vi-VN" sz="2350">
                <a:latin typeface="Times New Roman" panose="02020603050405020304" pitchFamily="18" charset="0"/>
                <a:cs typeface="Times New Roman" panose="02020603050405020304" pitchFamily="18" charset="0"/>
              </a:rPr>
              <a:t>đó</a:t>
            </a:r>
            <a:r>
              <a:rPr lang="en-US" sz="2350">
                <a:latin typeface="Times New Roman" panose="02020603050405020304" pitchFamily="18" charset="0"/>
                <a:cs typeface="Times New Roman" panose="02020603050405020304" pitchFamily="18" charset="0"/>
              </a:rPr>
              <a:t> </a:t>
            </a:r>
            <a:r>
              <a:rPr lang="vi-VN" sz="2350">
                <a:latin typeface="Times New Roman" panose="02020603050405020304" pitchFamily="18" charset="0"/>
                <a:cs typeface="Times New Roman" panose="02020603050405020304" pitchFamily="18" charset="0"/>
              </a:rPr>
              <a:t>định lý CAP được ra đời</a:t>
            </a:r>
            <a:r>
              <a:rPr lang="en-US" sz="2350">
                <a:latin typeface="Times New Roman" panose="02020603050405020304" pitchFamily="18" charset="0"/>
                <a:cs typeface="Times New Roman" panose="02020603050405020304" pitchFamily="18" charset="0"/>
              </a:rPr>
              <a:t>. CAP là tên viết tắt của Consistency (Tính nhất quán), Availability (Tính khả dụng) và Partition tolerance (Dung sai phân vùng hay khả năng chịu đựng của phân vùng). Định lý nói rằng các nhà thiết kế có thể đạt được bất kỳ hai trong số các tính chất này cùng một lúc trong môi trường phân tán.</a:t>
            </a:r>
          </a:p>
        </p:txBody>
      </p:sp>
      <p:pic>
        <p:nvPicPr>
          <p:cNvPr id="23"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035" y="958850"/>
            <a:ext cx="7667625" cy="4693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5025390" y="-2755900"/>
            <a:ext cx="8560435" cy="1601978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796415" y="1333500"/>
            <a:ext cx="14695170" cy="7432804"/>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IV</a:t>
            </a:r>
            <a:r>
              <a:rPr sz="4200" b="1">
                <a:latin typeface="Times New Roman" panose="02020603050405020304" pitchFamily="18" charset="0"/>
                <a:cs typeface="Times New Roman" panose="02020603050405020304" pitchFamily="18" charset="0"/>
                <a:sym typeface="+mn-ea"/>
              </a:rPr>
              <a:t>. SO SÁNH</a:t>
            </a:r>
            <a:r>
              <a:rPr lang="vi-VN" sz="4200" b="1">
                <a:latin typeface="Times New Roman" panose="02020603050405020304" pitchFamily="18" charset="0"/>
                <a:cs typeface="Times New Roman" panose="02020603050405020304" pitchFamily="18" charset="0"/>
                <a:sym typeface="+mn-ea"/>
              </a:rPr>
              <a:t> CÁC MÔ HÌNH</a:t>
            </a:r>
            <a:r>
              <a:rPr sz="4200" b="1">
                <a:latin typeface="Times New Roman" panose="02020603050405020304" pitchFamily="18" charset="0"/>
                <a:cs typeface="Times New Roman" panose="02020603050405020304" pitchFamily="18" charset="0"/>
                <a:sym typeface="+mn-ea"/>
              </a:rPr>
              <a:t> </a:t>
            </a:r>
            <a:r>
              <a:rPr sz="4200" b="1" dirty="0">
                <a:latin typeface="Times New Roman" panose="02020603050405020304" pitchFamily="18" charset="0"/>
                <a:cs typeface="Times New Roman" panose="02020603050405020304" pitchFamily="18" charset="0"/>
                <a:sym typeface="+mn-ea"/>
              </a:rPr>
              <a:t>CƠ SỞ DỮ LIỆU NOSQL</a:t>
            </a:r>
          </a:p>
          <a:p>
            <a:pPr marL="571500" lvl="0" indent="-571500" algn="just">
              <a:buFont typeface="Arial" panose="020B0604020202020204" pitchFamily="34" charset="0"/>
              <a:buChar char="•"/>
            </a:pPr>
            <a:endParaRPr sz="2900" dirty="0">
              <a:latin typeface="Times New Roman" panose="02020603050405020304" pitchFamily="18" charset="0"/>
              <a:cs typeface="Times New Roman" panose="02020603050405020304" pitchFamily="18" charset="0"/>
              <a:sym typeface="+mn-ea"/>
            </a:endParaRPr>
          </a:p>
          <a:p>
            <a:pPr marL="571500" lvl="0" indent="-571500" algn="just">
              <a:buFont typeface="Arial" panose="020B0604020202020204" pitchFamily="34" charset="0"/>
              <a:buChar char="•"/>
            </a:pPr>
            <a:r>
              <a:rPr sz="2900" dirty="0" err="1">
                <a:latin typeface="Times New Roman" panose="02020603050405020304" pitchFamily="18" charset="0"/>
                <a:cs typeface="Times New Roman" panose="02020603050405020304" pitchFamily="18" charset="0"/>
                <a:sym typeface="+mn-ea"/>
              </a:rPr>
              <a:t>Nếu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ứng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dụng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chỉ</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đơn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giản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lưu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truy</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xuất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mục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không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rõ</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ràng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vào</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hệ</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thống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quản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lý</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sở</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đối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tượng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nhị</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phân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bằng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cách</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sử</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dụng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khóa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làm</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mã</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định</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danh</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thì</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kho</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lưu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khóa-giá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trị</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lựa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chọn</a:t>
            </a:r>
            <a:r>
              <a:rPr sz="2900" dirty="0">
                <a:latin typeface="Times New Roman" panose="02020603050405020304" pitchFamily="18" charset="0"/>
                <a:cs typeface="Times New Roman" panose="02020603050405020304" pitchFamily="18" charset="0"/>
                <a:sym typeface="+mn-ea"/>
              </a:rPr>
              <a:t> </a:t>
            </a:r>
            <a:r>
              <a:rPr sz="2900" err="1">
                <a:latin typeface="Times New Roman" panose="02020603050405020304" pitchFamily="18" charset="0"/>
                <a:cs typeface="Times New Roman" panose="02020603050405020304" pitchFamily="18" charset="0"/>
                <a:sym typeface="+mn-ea"/>
              </a:rPr>
              <a:t>tốt</a:t>
            </a:r>
            <a:r>
              <a:rPr sz="2900">
                <a:latin typeface="Times New Roman" panose="02020603050405020304" pitchFamily="18" charset="0"/>
                <a:cs typeface="Times New Roman" panose="02020603050405020304" pitchFamily="18" charset="0"/>
                <a:sym typeface="+mn-ea"/>
              </a:rPr>
              <a:t> nhất</a:t>
            </a:r>
            <a:endParaRPr lang="vi-VN" sz="2900">
              <a:latin typeface="Times New Roman" panose="02020603050405020304" pitchFamily="18" charset="0"/>
              <a:cs typeface="Times New Roman" panose="02020603050405020304" pitchFamily="18" charset="0"/>
              <a:sym typeface="+mn-ea"/>
            </a:endParaRPr>
          </a:p>
          <a:p>
            <a:pPr marL="571500" lvl="0" indent="-571500" algn="just">
              <a:buFont typeface="Arial" panose="020B0604020202020204" pitchFamily="34" charset="0"/>
              <a:buChar char="•"/>
            </a:pPr>
            <a:r>
              <a:rPr sz="2900">
                <a:latin typeface="Times New Roman" panose="02020603050405020304" pitchFamily="18" charset="0"/>
                <a:cs typeface="Times New Roman" panose="02020603050405020304" pitchFamily="18" charset="0"/>
                <a:sym typeface="+mn-ea"/>
              </a:rPr>
              <a:t>Khi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ứng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dụng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chọn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lọc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hơn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cần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lọc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bản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ghi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dựa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trên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trường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không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phải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khóa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hoặc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truy</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xuất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hoặc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cập</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nhật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trường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riêng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lẻ</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trong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một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bản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ghi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như</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nó</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thì</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sở</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tài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một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giải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pháp</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quả</a:t>
            </a:r>
            <a:r>
              <a:rPr sz="2900" dirty="0">
                <a:latin typeface="Times New Roman" panose="02020603050405020304" pitchFamily="18" charset="0"/>
                <a:cs typeface="Times New Roman" panose="02020603050405020304" pitchFamily="18" charset="0"/>
                <a:sym typeface="+mn-ea"/>
              </a:rPr>
              <a:t>. Kho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tài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cung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cấp</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khả</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năng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truy</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vấn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tốt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hơn</a:t>
            </a:r>
            <a:r>
              <a:rPr sz="2900" dirty="0">
                <a:latin typeface="Times New Roman" panose="02020603050405020304" pitchFamily="18" charset="0"/>
                <a:cs typeface="Times New Roman" panose="02020603050405020304" pitchFamily="18" charset="0"/>
                <a:sym typeface="+mn-ea"/>
              </a:rPr>
              <a:t> so </a:t>
            </a:r>
            <a:r>
              <a:rPr sz="2900" dirty="0" err="1">
                <a:latin typeface="Times New Roman" panose="02020603050405020304" pitchFamily="18" charset="0"/>
                <a:cs typeface="Times New Roman" panose="02020603050405020304" pitchFamily="18" charset="0"/>
                <a:sym typeface="+mn-ea"/>
              </a:rPr>
              <a:t>với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kho</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khóa-giá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trị</a:t>
            </a:r>
            <a:r>
              <a:rPr sz="2900" dirty="0">
                <a:latin typeface="Times New Roman" panose="02020603050405020304" pitchFamily="18" charset="0"/>
                <a:cs typeface="Times New Roman" panose="02020603050405020304" pitchFamily="18" charset="0"/>
                <a:sym typeface="+mn-ea"/>
              </a:rPr>
              <a:t>.</a:t>
            </a:r>
          </a:p>
          <a:p>
            <a:pPr marL="571500" indent="-571500" algn="just">
              <a:buFont typeface="Arial" panose="020B0604020202020204" pitchFamily="34" charset="0"/>
              <a:buChar char="•"/>
            </a:pPr>
            <a:r>
              <a:rPr sz="2900" dirty="0">
                <a:latin typeface="Times New Roman" panose="02020603050405020304" pitchFamily="18" charset="0"/>
                <a:cs typeface="Times New Roman" panose="02020603050405020304" pitchFamily="18" charset="0"/>
                <a:sym typeface="+mn-ea"/>
              </a:rPr>
              <a:t>Khi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ứng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dụng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cần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lưu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bản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ghi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với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hàng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trăm</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hoặc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hàng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nghìn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trường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nhưng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truy</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xuất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một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tập</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hợp</a:t>
            </a:r>
            <a:r>
              <a:rPr sz="2900" dirty="0">
                <a:latin typeface="Times New Roman" panose="02020603050405020304" pitchFamily="18" charset="0"/>
                <a:cs typeface="Times New Roman" panose="02020603050405020304" pitchFamily="18" charset="0"/>
                <a:sym typeface="+mn-ea"/>
              </a:rPr>
              <a:t> con </a:t>
            </a:r>
            <a:r>
              <a:rPr sz="2900" dirty="0" err="1">
                <a:latin typeface="Times New Roman" panose="02020603050405020304" pitchFamily="18" charset="0"/>
                <a:cs typeface="Times New Roman" panose="02020603050405020304" pitchFamily="18" charset="0"/>
                <a:sym typeface="+mn-ea"/>
              </a:rPr>
              <a:t>của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trường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đó</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trong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hầu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hết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truy</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vấn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nó</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thực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hiện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trong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trường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hợp</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đó</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kho</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nhóm-cột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một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lựa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chọn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quả</a:t>
            </a:r>
            <a:r>
              <a:rPr sz="2900" dirty="0">
                <a:latin typeface="Times New Roman" panose="02020603050405020304" pitchFamily="18" charset="0"/>
                <a:cs typeface="Times New Roman" panose="02020603050405020304" pitchFamily="18" charset="0"/>
                <a:sym typeface="+mn-ea"/>
              </a:rPr>
              <a:t>. Kho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như</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vậy</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phù</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hợp</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với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bộ</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lớn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có</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quy</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mô</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cao</a:t>
            </a:r>
            <a:r>
              <a:rPr sz="2900" dirty="0">
                <a:latin typeface="Times New Roman" panose="02020603050405020304" pitchFamily="18" charset="0"/>
                <a:cs typeface="Times New Roman" panose="02020603050405020304" pitchFamily="18" charset="0"/>
                <a:sym typeface="+mn-ea"/>
              </a:rPr>
              <a:t>.</a:t>
            </a:r>
          </a:p>
          <a:p>
            <a:pPr marL="571500" lvl="0" indent="-571500" algn="just">
              <a:buFont typeface="Arial" panose="020B0604020202020204" pitchFamily="34" charset="0"/>
              <a:buChar char="•"/>
            </a:pPr>
            <a:r>
              <a:rPr sz="2900" dirty="0" err="1">
                <a:latin typeface="Times New Roman" panose="02020603050405020304" pitchFamily="18" charset="0"/>
                <a:cs typeface="Times New Roman" panose="02020603050405020304" pitchFamily="18" charset="0"/>
                <a:sym typeface="+mn-ea"/>
              </a:rPr>
              <a:t>Nếu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ứng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dụng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cần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lưu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xử</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lý</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thông</a:t>
            </a:r>
            <a:r>
              <a:rPr sz="2900" dirty="0">
                <a:latin typeface="Times New Roman" panose="02020603050405020304" pitchFamily="18" charset="0"/>
                <a:cs typeface="Times New Roman" panose="02020603050405020304" pitchFamily="18" charset="0"/>
                <a:sym typeface="+mn-ea"/>
              </a:rPr>
              <a:t> tin </a:t>
            </a:r>
            <a:r>
              <a:rPr sz="2900" dirty="0" err="1">
                <a:latin typeface="Times New Roman" panose="02020603050405020304" pitchFamily="18" charset="0"/>
                <a:cs typeface="Times New Roman" panose="02020603050405020304" pitchFamily="18" charset="0"/>
                <a:sym typeface="+mn-ea"/>
              </a:rPr>
              <a:t>về</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được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liên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kết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nhiều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với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mối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quan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hệ</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rất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phức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tạp</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giữa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thực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thể</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sở</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đồ</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thị</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lựa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chọn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tốt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nhất.Trong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sở</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đồ</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thị</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thực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thể</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mối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quan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hệ</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giữa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thực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thể</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được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xử</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lý</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với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tầm</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quan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trọng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như</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nhau</a:t>
            </a:r>
            <a:r>
              <a:rPr sz="2900" dirty="0">
                <a:latin typeface="Times New Roman" panose="02020603050405020304" pitchFamily="18" charset="0"/>
                <a:cs typeface="Times New Roman" panose="02020603050405020304" pitchFamily="18" charset="0"/>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2134293" y="816175"/>
            <a:ext cx="14695170" cy="1384995"/>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V. DEMO WINDOW APP SỬ DỤNG MONGODB ATLAS</a:t>
            </a:r>
          </a:p>
          <a:p>
            <a:pPr lvl="0" indent="0">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8" name="TextBox 4">
            <a:extLst>
              <a:ext uri="{FF2B5EF4-FFF2-40B4-BE49-F238E27FC236}">
                <a16:creationId xmlns:a16="http://schemas.microsoft.com/office/drawing/2014/main" id="{F35F03A8-5401-8BD6-5157-30F5EA4DE9DD}"/>
              </a:ext>
            </a:extLst>
          </p:cNvPr>
          <p:cNvSpPr txBox="1"/>
          <p:nvPr/>
        </p:nvSpPr>
        <p:spPr>
          <a:xfrm>
            <a:off x="2120438" y="1714500"/>
            <a:ext cx="12420600" cy="707886"/>
          </a:xfrm>
          <a:prstGeom prst="rect">
            <a:avLst/>
          </a:prstGeom>
          <a:noFill/>
        </p:spPr>
        <p:txBody>
          <a:bodyPr wrap="square" rtlCol="0">
            <a:spAutoFit/>
          </a:bodyPr>
          <a:lstStyle/>
          <a:p>
            <a:pPr algn="just"/>
            <a:r>
              <a:rPr lang="en-US" sz="4000" b="1">
                <a:latin typeface="Times New Roman" panose="02020603050405020304" pitchFamily="18" charset="0"/>
                <a:cs typeface="Times New Roman" panose="02020603050405020304" pitchFamily="18" charset="0"/>
              </a:rPr>
              <a:t>Giới thiệu MongoDB Atlas</a:t>
            </a:r>
            <a:endParaRPr lang="vi-VN" sz="4000" b="1" dirty="0">
              <a:latin typeface="Times New Roman" panose="02020603050405020304" pitchFamily="18" charset="0"/>
              <a:cs typeface="Times New Roman" panose="02020603050405020304" pitchFamily="18" charset="0"/>
            </a:endParaRPr>
          </a:p>
        </p:txBody>
      </p:sp>
      <p:sp>
        <p:nvSpPr>
          <p:cNvPr id="4" name="TextBox 4">
            <a:extLst>
              <a:ext uri="{FF2B5EF4-FFF2-40B4-BE49-F238E27FC236}">
                <a16:creationId xmlns:a16="http://schemas.microsoft.com/office/drawing/2014/main" id="{1C9B11F4-22A8-248C-D28A-FCFE4D354FA6}"/>
              </a:ext>
            </a:extLst>
          </p:cNvPr>
          <p:cNvSpPr txBox="1"/>
          <p:nvPr/>
        </p:nvSpPr>
        <p:spPr>
          <a:xfrm>
            <a:off x="2099656" y="2668755"/>
            <a:ext cx="11006744" cy="6740307"/>
          </a:xfrm>
          <a:prstGeom prst="rect">
            <a:avLst/>
          </a:prstGeom>
          <a:noFill/>
        </p:spPr>
        <p:txBody>
          <a:bodyPr wrap="square" rtlCol="0">
            <a:spAutoFit/>
          </a:bodyPr>
          <a:lstStyle/>
          <a:p>
            <a:pPr algn="just"/>
            <a:r>
              <a:rPr lang="vi-VN" sz="3600">
                <a:latin typeface="+mj-lt"/>
              </a:rPr>
              <a:t>Một trong những điểm nổi bật của cơ sở dữ  liệu NoSQL là tùy thuộc vào yêu cầu và chiến lược kinh doanh, nhà cung cấp cơ sơ dữ liệu có thể cung cấp dịch vụ đám mây kèm với bất kì loại cơ sở dữ liệu NOSQL nào.</a:t>
            </a:r>
          </a:p>
          <a:p>
            <a:pPr algn="just"/>
            <a:r>
              <a:rPr lang="vi-VN" sz="3600">
                <a:latin typeface="+mj-lt"/>
              </a:rPr>
              <a:t>MongoDB Atlas là dịch vụ cơ sở dữ liệu trên đám mây của cơ sở dữ liệu MongoDB mang đến nhiều lợi ích nổi bật như:</a:t>
            </a:r>
          </a:p>
          <a:p>
            <a:pPr marL="571500" indent="-571500" algn="just">
              <a:buFontTx/>
              <a:buChar char="-"/>
            </a:pPr>
            <a:r>
              <a:rPr lang="vi-VN" sz="3600">
                <a:latin typeface="+mj-lt"/>
              </a:rPr>
              <a:t>Tăng năng suất của nhà phát triển</a:t>
            </a:r>
          </a:p>
          <a:p>
            <a:pPr marL="571500" indent="-571500" algn="just">
              <a:buFontTx/>
              <a:buChar char="-"/>
            </a:pPr>
            <a:r>
              <a:rPr lang="vi-VN" sz="3600">
                <a:latin typeface="+mj-lt"/>
              </a:rPr>
              <a:t>Khả năng mở rộng</a:t>
            </a:r>
          </a:p>
          <a:p>
            <a:pPr marL="571500" indent="-571500" algn="just">
              <a:buFontTx/>
              <a:buChar char="-"/>
            </a:pPr>
            <a:r>
              <a:rPr lang="vi-VN" sz="3600">
                <a:latin typeface="+mj-lt"/>
              </a:rPr>
              <a:t>Tính khả dụng và thời gian hoạt động</a:t>
            </a:r>
          </a:p>
          <a:p>
            <a:pPr marL="571500" indent="-571500" algn="just">
              <a:buFontTx/>
              <a:buChar char="-"/>
            </a:pPr>
            <a:r>
              <a:rPr lang="vi-VN" sz="3600">
                <a:latin typeface="+mj-lt"/>
              </a:rPr>
              <a:t>Linh hoạt với các gói dịch vụ miễn phí và trả phí của MongoDB Atlas</a:t>
            </a:r>
            <a:endParaRPr lang="vi-VN" sz="3600" dirty="0">
              <a:latin typeface="+mj-lt"/>
            </a:endParaRPr>
          </a:p>
        </p:txBody>
      </p:sp>
      <p:pic>
        <p:nvPicPr>
          <p:cNvPr id="6" name="Picture 5">
            <a:extLst>
              <a:ext uri="{FF2B5EF4-FFF2-40B4-BE49-F238E27FC236}">
                <a16:creationId xmlns:a16="http://schemas.microsoft.com/office/drawing/2014/main" id="{11AD6415-F637-72C2-C8E8-DB8820AB9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3600" y="3162300"/>
            <a:ext cx="4330005" cy="4330005"/>
          </a:xfrm>
          <a:prstGeom prst="rect">
            <a:avLst/>
          </a:prstGeom>
        </p:spPr>
      </p:pic>
    </p:spTree>
    <p:extLst>
      <p:ext uri="{BB962C8B-B14F-4D97-AF65-F5344CB8AC3E}">
        <p14:creationId xmlns:p14="http://schemas.microsoft.com/office/powerpoint/2010/main" val="25341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861320"/>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2134293" y="816175"/>
            <a:ext cx="14695170" cy="1384995"/>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V. DEMO WINDOW APP SỬ DỤNG MONGODB ATLAS</a:t>
            </a:r>
          </a:p>
          <a:p>
            <a:pPr lvl="0" indent="0">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8" name="TextBox 4">
            <a:extLst>
              <a:ext uri="{FF2B5EF4-FFF2-40B4-BE49-F238E27FC236}">
                <a16:creationId xmlns:a16="http://schemas.microsoft.com/office/drawing/2014/main" id="{F35F03A8-5401-8BD6-5157-30F5EA4DE9DD}"/>
              </a:ext>
            </a:extLst>
          </p:cNvPr>
          <p:cNvSpPr txBox="1"/>
          <p:nvPr/>
        </p:nvSpPr>
        <p:spPr>
          <a:xfrm>
            <a:off x="2120438" y="1714500"/>
            <a:ext cx="12420600" cy="707886"/>
          </a:xfrm>
          <a:prstGeom prst="rect">
            <a:avLst/>
          </a:prstGeom>
          <a:noFill/>
        </p:spPr>
        <p:txBody>
          <a:bodyPr wrap="square" rtlCol="0">
            <a:spAutoFit/>
          </a:bodyPr>
          <a:lstStyle/>
          <a:p>
            <a:pPr algn="just"/>
            <a:r>
              <a:rPr lang="vi-VN" sz="4000" b="1">
                <a:latin typeface="+mj-lt"/>
              </a:rPr>
              <a:t> Công nghệ sử dụng:</a:t>
            </a:r>
            <a:endParaRPr lang="vi-VN" sz="4000" b="1" dirty="0">
              <a:latin typeface="+mj-lt"/>
              <a:cs typeface="Times New Roman" panose="02020603050405020304" pitchFamily="18" charset="0"/>
            </a:endParaRPr>
          </a:p>
        </p:txBody>
      </p:sp>
      <p:sp>
        <p:nvSpPr>
          <p:cNvPr id="4" name="TextBox 4">
            <a:extLst>
              <a:ext uri="{FF2B5EF4-FFF2-40B4-BE49-F238E27FC236}">
                <a16:creationId xmlns:a16="http://schemas.microsoft.com/office/drawing/2014/main" id="{1C9B11F4-22A8-248C-D28A-FCFE4D354FA6}"/>
              </a:ext>
            </a:extLst>
          </p:cNvPr>
          <p:cNvSpPr txBox="1"/>
          <p:nvPr/>
        </p:nvSpPr>
        <p:spPr>
          <a:xfrm>
            <a:off x="2099656" y="2668755"/>
            <a:ext cx="12954000" cy="1754326"/>
          </a:xfrm>
          <a:prstGeom prst="rect">
            <a:avLst/>
          </a:prstGeom>
          <a:noFill/>
        </p:spPr>
        <p:txBody>
          <a:bodyPr wrap="square" rtlCol="0">
            <a:spAutoFit/>
          </a:bodyPr>
          <a:lstStyle/>
          <a:p>
            <a:pPr algn="just"/>
            <a:r>
              <a:rPr lang="vi-VN" sz="3600">
                <a:latin typeface="+mj-lt"/>
              </a:rPr>
              <a:t>	- CSDL: MongoDB</a:t>
            </a:r>
          </a:p>
          <a:p>
            <a:pPr algn="just"/>
            <a:r>
              <a:rPr lang="vi-VN" sz="3600">
                <a:latin typeface="+mj-lt"/>
              </a:rPr>
              <a:t>	- Ngôn ngữ lập trình: Python</a:t>
            </a:r>
          </a:p>
          <a:p>
            <a:pPr algn="just"/>
            <a:r>
              <a:rPr lang="vi-VN" sz="3600">
                <a:latin typeface="+mj-lt"/>
              </a:rPr>
              <a:t>        - MongoDBDriver: Pymongo</a:t>
            </a:r>
            <a:endParaRPr lang="vi-VN" sz="3600" dirty="0">
              <a:latin typeface="+mj-lt"/>
            </a:endParaRPr>
          </a:p>
        </p:txBody>
      </p:sp>
      <p:sp>
        <p:nvSpPr>
          <p:cNvPr id="5" name="TextBox 4">
            <a:extLst>
              <a:ext uri="{FF2B5EF4-FFF2-40B4-BE49-F238E27FC236}">
                <a16:creationId xmlns:a16="http://schemas.microsoft.com/office/drawing/2014/main" id="{AC3583AF-98CF-09C3-D3DC-C393B513D6E6}"/>
              </a:ext>
            </a:extLst>
          </p:cNvPr>
          <p:cNvSpPr txBox="1"/>
          <p:nvPr/>
        </p:nvSpPr>
        <p:spPr>
          <a:xfrm>
            <a:off x="2099656" y="4859493"/>
            <a:ext cx="12420600" cy="707886"/>
          </a:xfrm>
          <a:prstGeom prst="rect">
            <a:avLst/>
          </a:prstGeom>
          <a:noFill/>
        </p:spPr>
        <p:txBody>
          <a:bodyPr wrap="square" rtlCol="0">
            <a:spAutoFit/>
          </a:bodyPr>
          <a:lstStyle/>
          <a:p>
            <a:pPr algn="just"/>
            <a:r>
              <a:rPr lang="vi-VN" sz="4000" b="1">
                <a:latin typeface="+mj-lt"/>
              </a:rPr>
              <a:t> Mô hình dữ liệu</a:t>
            </a:r>
            <a:endParaRPr lang="vi-VN" sz="4000" b="1" dirty="0">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6E0D4F1B-2753-8DD8-4014-939735A2E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134" y="5676900"/>
            <a:ext cx="15272541" cy="3581400"/>
          </a:xfrm>
          <a:prstGeom prst="rect">
            <a:avLst/>
          </a:prstGeom>
          <a:ln>
            <a:solidFill>
              <a:srgbClr val="4472C4"/>
            </a:solidFill>
          </a:ln>
        </p:spPr>
      </p:pic>
    </p:spTree>
    <p:extLst>
      <p:ext uri="{BB962C8B-B14F-4D97-AF65-F5344CB8AC3E}">
        <p14:creationId xmlns:p14="http://schemas.microsoft.com/office/powerpoint/2010/main" val="1858628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73937"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2134293" y="816175"/>
            <a:ext cx="14695170" cy="1384995"/>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V. Demo window app sử dụng MongoDB Atlas</a:t>
            </a:r>
          </a:p>
          <a:p>
            <a:pPr lvl="0" indent="0">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	</a:t>
            </a:r>
            <a:r>
              <a:rPr lang="vi-VN" sz="3600" b="1">
                <a:latin typeface="Times New Roman" panose="02020603050405020304" pitchFamily="18" charset="0"/>
                <a:cs typeface="Times New Roman" panose="02020603050405020304" pitchFamily="18" charset="0"/>
                <a:sym typeface="+mn-ea"/>
              </a:rPr>
              <a:t>Kết quả Demo</a:t>
            </a:r>
            <a:endParaRPr lang="en-US" sz="3600" b="1" dirty="0">
              <a:latin typeface="Times New Roman" panose="02020603050405020304" pitchFamily="18" charset="0"/>
              <a:cs typeface="Times New Roman" panose="02020603050405020304" pitchFamily="18" charset="0"/>
              <a:sym typeface="+mn-ea"/>
            </a:endParaRPr>
          </a:p>
        </p:txBody>
      </p:sp>
      <p:sp>
        <p:nvSpPr>
          <p:cNvPr id="4" name="TextBox 4">
            <a:extLst>
              <a:ext uri="{FF2B5EF4-FFF2-40B4-BE49-F238E27FC236}">
                <a16:creationId xmlns:a16="http://schemas.microsoft.com/office/drawing/2014/main" id="{1C9B11F4-22A8-248C-D28A-FCFE4D354FA6}"/>
              </a:ext>
            </a:extLst>
          </p:cNvPr>
          <p:cNvSpPr txBox="1"/>
          <p:nvPr/>
        </p:nvSpPr>
        <p:spPr>
          <a:xfrm>
            <a:off x="2106584" y="2019300"/>
            <a:ext cx="12954000" cy="2308324"/>
          </a:xfrm>
          <a:prstGeom prst="rect">
            <a:avLst/>
          </a:prstGeom>
          <a:noFill/>
        </p:spPr>
        <p:txBody>
          <a:bodyPr wrap="square" rtlCol="0">
            <a:spAutoFit/>
          </a:bodyPr>
          <a:lstStyle/>
          <a:p>
            <a:pPr algn="just"/>
            <a:r>
              <a:rPr lang="vi-VN" sz="3600">
                <a:latin typeface="+mj-lt"/>
              </a:rPr>
              <a:t>+ Hiển thị thông tin nhà hàng: id, tên nhà hàng, món ăn, địa chỉ(thành phố, đường,..), tổng các đánh giá loại A, B, C , điểm trung bình, số lượng nhà hàng</a:t>
            </a:r>
          </a:p>
          <a:p>
            <a:pPr algn="just"/>
            <a:endParaRPr lang="vi-VN" sz="3600" dirty="0">
              <a:latin typeface="+mj-lt"/>
            </a:endParaRPr>
          </a:p>
        </p:txBody>
      </p:sp>
      <p:pic>
        <p:nvPicPr>
          <p:cNvPr id="6" name="Picture 5">
            <a:extLst>
              <a:ext uri="{FF2B5EF4-FFF2-40B4-BE49-F238E27FC236}">
                <a16:creationId xmlns:a16="http://schemas.microsoft.com/office/drawing/2014/main" id="{15B35119-B3E0-FD16-551A-0DB547AC1B42}"/>
              </a:ext>
            </a:extLst>
          </p:cNvPr>
          <p:cNvPicPr>
            <a:picLocks noChangeAspect="1"/>
          </p:cNvPicPr>
          <p:nvPr/>
        </p:nvPicPr>
        <p:blipFill rotWithShape="1">
          <a:blip r:embed="rId2">
            <a:extLst>
              <a:ext uri="{28A0092B-C50C-407E-A947-70E740481C1C}">
                <a14:useLocalDpi xmlns:a14="http://schemas.microsoft.com/office/drawing/2010/main" val="0"/>
              </a:ext>
            </a:extLst>
          </a:blip>
          <a:srcRect l="12111" t="7802" r="4951" b="19492"/>
          <a:stretch/>
        </p:blipFill>
        <p:spPr bwMode="auto">
          <a:xfrm>
            <a:off x="2743200" y="4152900"/>
            <a:ext cx="12801600" cy="562348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74053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73937"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2134293" y="816175"/>
            <a:ext cx="14695170" cy="1384995"/>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V. DEMO WINDOW APP SỬ DỤNG MONGODB ATLAS</a:t>
            </a:r>
          </a:p>
          <a:p>
            <a:pPr lvl="0" indent="0">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	</a:t>
            </a:r>
            <a:r>
              <a:rPr lang="vi-VN" sz="3600" b="1">
                <a:latin typeface="Times New Roman" panose="02020603050405020304" pitchFamily="18" charset="0"/>
                <a:cs typeface="Times New Roman" panose="02020603050405020304" pitchFamily="18" charset="0"/>
                <a:sym typeface="+mn-ea"/>
              </a:rPr>
              <a:t>Kết quả Demo</a:t>
            </a:r>
            <a:endParaRPr lang="en-US" sz="3600" b="1" dirty="0">
              <a:latin typeface="Times New Roman" panose="02020603050405020304" pitchFamily="18" charset="0"/>
              <a:cs typeface="Times New Roman" panose="02020603050405020304" pitchFamily="18" charset="0"/>
              <a:sym typeface="+mn-ea"/>
            </a:endParaRPr>
          </a:p>
        </p:txBody>
      </p:sp>
      <p:sp>
        <p:nvSpPr>
          <p:cNvPr id="4" name="TextBox 4">
            <a:extLst>
              <a:ext uri="{FF2B5EF4-FFF2-40B4-BE49-F238E27FC236}">
                <a16:creationId xmlns:a16="http://schemas.microsoft.com/office/drawing/2014/main" id="{1C9B11F4-22A8-248C-D28A-FCFE4D354FA6}"/>
              </a:ext>
            </a:extLst>
          </p:cNvPr>
          <p:cNvSpPr txBox="1"/>
          <p:nvPr/>
        </p:nvSpPr>
        <p:spPr>
          <a:xfrm>
            <a:off x="2106584" y="2019300"/>
            <a:ext cx="12954000" cy="2308324"/>
          </a:xfrm>
          <a:prstGeom prst="rect">
            <a:avLst/>
          </a:prstGeom>
          <a:noFill/>
        </p:spPr>
        <p:txBody>
          <a:bodyPr wrap="square" rtlCol="0">
            <a:spAutoFit/>
          </a:bodyPr>
          <a:lstStyle/>
          <a:p>
            <a:pPr algn="just"/>
            <a:r>
              <a:rPr lang="vi-VN" sz="3600">
                <a:latin typeface="+mj-lt"/>
              </a:rPr>
              <a:t>+ Thêm, xóa các nhà hàng, sửa thông tin nhà hàng, hiển thị chi tiết đánh giá</a:t>
            </a:r>
          </a:p>
          <a:p>
            <a:pPr algn="just"/>
            <a:r>
              <a:rPr lang="vi-VN" sz="3600">
                <a:latin typeface="+mj-lt"/>
              </a:rPr>
              <a:t>VD: Cập nhật: “nha hang 1” thanh “RESTAURANT1”, thành phố từ “ho” thành “Ho Chi Minh”</a:t>
            </a:r>
            <a:endParaRPr lang="vi-VN" sz="3600" dirty="0">
              <a:latin typeface="+mj-lt"/>
            </a:endParaRPr>
          </a:p>
        </p:txBody>
      </p:sp>
      <p:pic>
        <p:nvPicPr>
          <p:cNvPr id="6" name="Picture 5">
            <a:extLst>
              <a:ext uri="{FF2B5EF4-FFF2-40B4-BE49-F238E27FC236}">
                <a16:creationId xmlns:a16="http://schemas.microsoft.com/office/drawing/2014/main" id="{2FF5A211-7D1C-ED0B-3DCE-BD99A5FFB009}"/>
              </a:ext>
            </a:extLst>
          </p:cNvPr>
          <p:cNvPicPr>
            <a:picLocks noChangeAspect="1"/>
          </p:cNvPicPr>
          <p:nvPr/>
        </p:nvPicPr>
        <p:blipFill rotWithShape="1">
          <a:blip r:embed="rId2">
            <a:extLst>
              <a:ext uri="{28A0092B-C50C-407E-A947-70E740481C1C}">
                <a14:useLocalDpi xmlns:a14="http://schemas.microsoft.com/office/drawing/2010/main" val="0"/>
              </a:ext>
            </a:extLst>
          </a:blip>
          <a:srcRect l="10726" t="20602" r="5920" b="13854"/>
          <a:stretch/>
        </p:blipFill>
        <p:spPr bwMode="auto">
          <a:xfrm>
            <a:off x="2743200" y="4546074"/>
            <a:ext cx="12420600" cy="4924751"/>
          </a:xfrm>
          <a:prstGeom prst="rect">
            <a:avLst/>
          </a:prstGeom>
          <a:ln>
            <a:solidFill>
              <a:srgbClr val="4472C4"/>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46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73937"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2134293" y="816175"/>
            <a:ext cx="14695170" cy="1384995"/>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V. DEMO WINDOW APP SỬ DỤNG MONGODB ATLAS</a:t>
            </a:r>
          </a:p>
          <a:p>
            <a:pPr lvl="0" indent="0">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	</a:t>
            </a:r>
            <a:r>
              <a:rPr lang="vi-VN" sz="3600" b="1">
                <a:latin typeface="Times New Roman" panose="02020603050405020304" pitchFamily="18" charset="0"/>
                <a:cs typeface="Times New Roman" panose="02020603050405020304" pitchFamily="18" charset="0"/>
                <a:sym typeface="+mn-ea"/>
              </a:rPr>
              <a:t>Kết quả Demo</a:t>
            </a:r>
            <a:endParaRPr lang="en-US" sz="3600" b="1" dirty="0">
              <a:latin typeface="Times New Roman" panose="02020603050405020304" pitchFamily="18" charset="0"/>
              <a:cs typeface="Times New Roman" panose="02020603050405020304" pitchFamily="18" charset="0"/>
              <a:sym typeface="+mn-ea"/>
            </a:endParaRPr>
          </a:p>
        </p:txBody>
      </p:sp>
      <p:sp>
        <p:nvSpPr>
          <p:cNvPr id="4" name="TextBox 4">
            <a:extLst>
              <a:ext uri="{FF2B5EF4-FFF2-40B4-BE49-F238E27FC236}">
                <a16:creationId xmlns:a16="http://schemas.microsoft.com/office/drawing/2014/main" id="{1C9B11F4-22A8-248C-D28A-FCFE4D354FA6}"/>
              </a:ext>
            </a:extLst>
          </p:cNvPr>
          <p:cNvSpPr txBox="1"/>
          <p:nvPr/>
        </p:nvSpPr>
        <p:spPr>
          <a:xfrm>
            <a:off x="2106584" y="2019300"/>
            <a:ext cx="12954000" cy="646331"/>
          </a:xfrm>
          <a:prstGeom prst="rect">
            <a:avLst/>
          </a:prstGeom>
          <a:noFill/>
        </p:spPr>
        <p:txBody>
          <a:bodyPr wrap="square" rtlCol="0">
            <a:spAutoFit/>
          </a:bodyPr>
          <a:lstStyle/>
          <a:p>
            <a:pPr algn="just"/>
            <a:r>
              <a:rPr lang="vi-VN" sz="3600">
                <a:latin typeface="+mj-lt"/>
              </a:rPr>
              <a:t>VD: Xem chi tiết các đánh giá nhà hàng “May May Kitchen”</a:t>
            </a:r>
            <a:endParaRPr lang="vi-VN" sz="3600" dirty="0">
              <a:latin typeface="+mj-lt"/>
            </a:endParaRPr>
          </a:p>
        </p:txBody>
      </p:sp>
      <p:pic>
        <p:nvPicPr>
          <p:cNvPr id="5" name="Picture 4">
            <a:extLst>
              <a:ext uri="{FF2B5EF4-FFF2-40B4-BE49-F238E27FC236}">
                <a16:creationId xmlns:a16="http://schemas.microsoft.com/office/drawing/2014/main" id="{42A51862-ACFF-7940-7F3E-19DBF53ABF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831" t="9626" r="5106" b="13789"/>
          <a:stretch/>
        </p:blipFill>
        <p:spPr bwMode="auto">
          <a:xfrm>
            <a:off x="2438400" y="3314700"/>
            <a:ext cx="12439184" cy="5537200"/>
          </a:xfrm>
          <a:prstGeom prst="rect">
            <a:avLst/>
          </a:prstGeom>
          <a:ln>
            <a:solidFill>
              <a:srgbClr val="4472C4"/>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364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73937"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2134293" y="816175"/>
            <a:ext cx="14695170" cy="1384995"/>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V. DEMO WINDOW APP SỬ DỤNG MONGODB ATLAS</a:t>
            </a:r>
          </a:p>
          <a:p>
            <a:pPr lvl="0" indent="0">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	</a:t>
            </a:r>
            <a:r>
              <a:rPr lang="vi-VN" sz="3600" b="1">
                <a:latin typeface="Times New Roman" panose="02020603050405020304" pitchFamily="18" charset="0"/>
                <a:cs typeface="Times New Roman" panose="02020603050405020304" pitchFamily="18" charset="0"/>
                <a:sym typeface="+mn-ea"/>
              </a:rPr>
              <a:t>Kết quả Demo</a:t>
            </a:r>
            <a:endParaRPr lang="en-US" sz="3600" b="1" dirty="0">
              <a:latin typeface="Times New Roman" panose="02020603050405020304" pitchFamily="18" charset="0"/>
              <a:cs typeface="Times New Roman" panose="02020603050405020304" pitchFamily="18" charset="0"/>
              <a:sym typeface="+mn-ea"/>
            </a:endParaRPr>
          </a:p>
        </p:txBody>
      </p:sp>
      <p:sp>
        <p:nvSpPr>
          <p:cNvPr id="4" name="TextBox 4">
            <a:extLst>
              <a:ext uri="{FF2B5EF4-FFF2-40B4-BE49-F238E27FC236}">
                <a16:creationId xmlns:a16="http://schemas.microsoft.com/office/drawing/2014/main" id="{1C9B11F4-22A8-248C-D28A-FCFE4D354FA6}"/>
              </a:ext>
            </a:extLst>
          </p:cNvPr>
          <p:cNvSpPr txBox="1"/>
          <p:nvPr/>
        </p:nvSpPr>
        <p:spPr>
          <a:xfrm>
            <a:off x="2106584" y="2019300"/>
            <a:ext cx="12954000" cy="1200329"/>
          </a:xfrm>
          <a:prstGeom prst="rect">
            <a:avLst/>
          </a:prstGeom>
          <a:noFill/>
        </p:spPr>
        <p:txBody>
          <a:bodyPr wrap="square" rtlCol="0">
            <a:spAutoFit/>
          </a:bodyPr>
          <a:lstStyle/>
          <a:p>
            <a:pPr algn="just"/>
            <a:r>
              <a:rPr lang="vi-VN" sz="3600">
                <a:latin typeface="+mj-lt"/>
              </a:rPr>
              <a:t>+ Tìm kiếm theo id nhà hàng, tên nhà hàng, món ăn, thành phố</a:t>
            </a:r>
          </a:p>
          <a:p>
            <a:pPr algn="just"/>
            <a:r>
              <a:rPr lang="vi-VN" sz="3600">
                <a:latin typeface="+mj-lt"/>
              </a:rPr>
              <a:t>VD: Tìm kiếm nhà hàng trong tên có chữ foods</a:t>
            </a:r>
          </a:p>
        </p:txBody>
      </p:sp>
      <p:pic>
        <p:nvPicPr>
          <p:cNvPr id="6" name="Picture 5">
            <a:extLst>
              <a:ext uri="{FF2B5EF4-FFF2-40B4-BE49-F238E27FC236}">
                <a16:creationId xmlns:a16="http://schemas.microsoft.com/office/drawing/2014/main" id="{C65F9A58-CC96-873B-10F7-6970E15FCE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33" t="17591" r="5741" b="13167"/>
          <a:stretch/>
        </p:blipFill>
        <p:spPr bwMode="auto">
          <a:xfrm>
            <a:off x="3262197" y="3301776"/>
            <a:ext cx="12439361" cy="5601234"/>
          </a:xfrm>
          <a:prstGeom prst="rect">
            <a:avLst/>
          </a:prstGeom>
          <a:ln w="9525" cap="flat" cmpd="sng" algn="ctr">
            <a:solidFill>
              <a:srgbClr val="4472C4"/>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677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rot="5400000">
            <a:off x="8509544" y="-8661946"/>
            <a:ext cx="1268910" cy="18592802"/>
          </a:xfrm>
          <a:prstGeom prst="roundRect">
            <a:avLst>
              <a:gd name="adj" fmla="val 20270"/>
            </a:avLst>
          </a:prstGeom>
          <a:solidFill>
            <a:schemeClr val="bg1">
              <a:alpha val="8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2" name="Rounded Rectangle 51"/>
          <p:cNvSpPr/>
          <p:nvPr/>
        </p:nvSpPr>
        <p:spPr>
          <a:xfrm>
            <a:off x="1127265" y="3571470"/>
            <a:ext cx="3268494" cy="4917332"/>
          </a:xfrm>
          <a:prstGeom prst="roundRect">
            <a:avLst/>
          </a:prstGeom>
          <a:solidFill>
            <a:schemeClr val="bg1">
              <a:alpha val="6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vi-VN" sz="4000" b="1" dirty="0">
                <a:solidFill>
                  <a:schemeClr val="tx1">
                    <a:lumMod val="95000"/>
                    <a:lumOff val="5000"/>
                  </a:schemeClr>
                </a:solidFill>
                <a:latin typeface="+mj-lt"/>
              </a:rPr>
              <a:t>Lê Trang Nguyên (*)</a:t>
            </a:r>
            <a:endParaRPr lang="en-US" sz="4000" b="1" dirty="0">
              <a:solidFill>
                <a:schemeClr val="tx1">
                  <a:lumMod val="95000"/>
                  <a:lumOff val="5000"/>
                </a:schemeClr>
              </a:solidFill>
              <a:latin typeface="+mj-lt"/>
            </a:endParaRPr>
          </a:p>
          <a:p>
            <a:pPr lvl="0" algn="ctr"/>
            <a:r>
              <a:rPr lang="en-US" sz="4000" b="1" dirty="0">
                <a:solidFill>
                  <a:schemeClr val="tx1">
                    <a:lumMod val="95000"/>
                    <a:lumOff val="5000"/>
                  </a:schemeClr>
                </a:solidFill>
                <a:latin typeface="+mj-lt"/>
              </a:rPr>
              <a:t>-</a:t>
            </a:r>
            <a:r>
              <a:rPr lang="vi-VN" sz="4000" b="1" dirty="0">
                <a:solidFill>
                  <a:schemeClr val="tx1">
                    <a:lumMod val="95000"/>
                    <a:lumOff val="5000"/>
                  </a:schemeClr>
                </a:solidFill>
                <a:latin typeface="+mj-lt"/>
              </a:rPr>
              <a:t>  0950080035</a:t>
            </a:r>
          </a:p>
          <a:p>
            <a:pPr algn="ctr"/>
            <a:endParaRPr lang="en-US" sz="2800" dirty="0"/>
          </a:p>
          <a:p>
            <a:pPr algn="ctr"/>
            <a:endParaRPr lang="en-US" sz="2700" dirty="0"/>
          </a:p>
        </p:txBody>
      </p:sp>
      <p:grpSp>
        <p:nvGrpSpPr>
          <p:cNvPr id="54" name="Group 53"/>
          <p:cNvGrpSpPr/>
          <p:nvPr/>
        </p:nvGrpSpPr>
        <p:grpSpPr>
          <a:xfrm>
            <a:off x="3493659" y="2963215"/>
            <a:ext cx="1465172" cy="1429965"/>
            <a:chOff x="3866568" y="2112309"/>
            <a:chExt cx="976781" cy="953310"/>
          </a:xfrm>
        </p:grpSpPr>
        <p:sp>
          <p:nvSpPr>
            <p:cNvPr id="55" name="Oval 54"/>
            <p:cNvSpPr/>
            <p:nvPr/>
          </p:nvSpPr>
          <p:spPr>
            <a:xfrm>
              <a:off x="3866568" y="2112309"/>
              <a:ext cx="953310" cy="953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6" name="TextBox 55"/>
            <p:cNvSpPr txBox="1"/>
            <p:nvPr/>
          </p:nvSpPr>
          <p:spPr>
            <a:xfrm>
              <a:off x="4016498" y="2198580"/>
              <a:ext cx="826851" cy="677109"/>
            </a:xfrm>
            <a:prstGeom prst="rect">
              <a:avLst/>
            </a:prstGeom>
            <a:noFill/>
          </p:spPr>
          <p:txBody>
            <a:bodyPr wrap="square" rtlCol="0">
              <a:spAutoFit/>
            </a:bodyPr>
            <a:lstStyle/>
            <a:p>
              <a:r>
                <a:rPr lang="en-US" sz="6000" b="1" dirty="0">
                  <a:solidFill>
                    <a:srgbClr val="B18436"/>
                  </a:solidFill>
                  <a:latin typeface="Times New Roman" panose="02020603050405020304" pitchFamily="18" charset="0"/>
                  <a:cs typeface="Times New Roman" panose="02020603050405020304" pitchFamily="18" charset="0"/>
                </a:rPr>
                <a:t>01</a:t>
              </a:r>
            </a:p>
          </p:txBody>
        </p:sp>
      </p:grpSp>
      <p:sp>
        <p:nvSpPr>
          <p:cNvPr id="59" name="Rounded Rectangle 58"/>
          <p:cNvSpPr/>
          <p:nvPr/>
        </p:nvSpPr>
        <p:spPr>
          <a:xfrm>
            <a:off x="13315113" y="3619297"/>
            <a:ext cx="3268494" cy="4917332"/>
          </a:xfrm>
          <a:prstGeom prst="roundRect">
            <a:avLst/>
          </a:prstGeom>
          <a:solidFill>
            <a:schemeClr val="bg1">
              <a:alpha val="6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95000"/>
                  <a:lumOff val="5000"/>
                </a:schemeClr>
              </a:solidFill>
            </a:endParaRPr>
          </a:p>
        </p:txBody>
      </p:sp>
      <p:sp>
        <p:nvSpPr>
          <p:cNvPr id="60" name="TextBox 59"/>
          <p:cNvSpPr txBox="1"/>
          <p:nvPr/>
        </p:nvSpPr>
        <p:spPr>
          <a:xfrm>
            <a:off x="13559618" y="4443980"/>
            <a:ext cx="2779273" cy="2553335"/>
          </a:xfrm>
          <a:prstGeom prst="rect">
            <a:avLst/>
          </a:prstGeom>
          <a:noFill/>
        </p:spPr>
        <p:txBody>
          <a:bodyPr wrap="square" rtlCol="0">
            <a:spAutoFit/>
          </a:bodyPr>
          <a:lstStyle/>
          <a:p>
            <a:pPr lvl="0" algn="ctr"/>
            <a:r>
              <a:rPr lang="en-US" altLang="vi-VN" sz="4000" b="1" dirty="0">
                <a:solidFill>
                  <a:schemeClr val="tx1">
                    <a:lumMod val="95000"/>
                    <a:lumOff val="5000"/>
                  </a:schemeClr>
                </a:solidFill>
                <a:latin typeface="+mj-lt"/>
              </a:rPr>
              <a:t>Võ Ngọc Bảo</a:t>
            </a:r>
            <a:r>
              <a:rPr lang="vi-VN" sz="4000" b="1" dirty="0">
                <a:solidFill>
                  <a:schemeClr val="tx1">
                    <a:lumMod val="95000"/>
                    <a:lumOff val="5000"/>
                  </a:schemeClr>
                </a:solidFill>
                <a:latin typeface="+mj-lt"/>
              </a:rPr>
              <a:t> </a:t>
            </a:r>
            <a:endParaRPr lang="en-US" sz="4000" b="1" dirty="0">
              <a:solidFill>
                <a:schemeClr val="tx1">
                  <a:lumMod val="95000"/>
                  <a:lumOff val="5000"/>
                </a:schemeClr>
              </a:solidFill>
              <a:latin typeface="+mj-lt"/>
            </a:endParaRPr>
          </a:p>
          <a:p>
            <a:pPr lvl="0" algn="ctr"/>
            <a:r>
              <a:rPr lang="vi-VN" sz="4000" b="1" dirty="0">
                <a:solidFill>
                  <a:schemeClr val="tx1">
                    <a:lumMod val="95000"/>
                    <a:lumOff val="5000"/>
                  </a:schemeClr>
                </a:solidFill>
                <a:latin typeface="+mj-lt"/>
              </a:rPr>
              <a:t>- </a:t>
            </a:r>
            <a:endParaRPr lang="en-US" sz="4000" b="1" dirty="0">
              <a:solidFill>
                <a:schemeClr val="tx1">
                  <a:lumMod val="95000"/>
                  <a:lumOff val="5000"/>
                </a:schemeClr>
              </a:solidFill>
              <a:latin typeface="+mj-lt"/>
            </a:endParaRPr>
          </a:p>
          <a:p>
            <a:pPr lvl="0" algn="ctr"/>
            <a:r>
              <a:rPr lang="en-US" altLang="vi-VN" sz="4000" b="1" dirty="0">
                <a:solidFill>
                  <a:schemeClr val="tx1">
                    <a:lumMod val="95000"/>
                    <a:lumOff val="5000"/>
                  </a:schemeClr>
                </a:solidFill>
                <a:latin typeface="+mj-lt"/>
              </a:rPr>
              <a:t>0950080026</a:t>
            </a:r>
          </a:p>
        </p:txBody>
      </p:sp>
      <p:grpSp>
        <p:nvGrpSpPr>
          <p:cNvPr id="61" name="Group 60"/>
          <p:cNvGrpSpPr/>
          <p:nvPr/>
        </p:nvGrpSpPr>
        <p:grpSpPr>
          <a:xfrm>
            <a:off x="15697021" y="3086078"/>
            <a:ext cx="1429965" cy="1429965"/>
            <a:chOff x="9379849" y="1776968"/>
            <a:chExt cx="953310" cy="953310"/>
          </a:xfrm>
        </p:grpSpPr>
        <p:sp>
          <p:nvSpPr>
            <p:cNvPr id="62" name="Oval 61"/>
            <p:cNvSpPr/>
            <p:nvPr/>
          </p:nvSpPr>
          <p:spPr>
            <a:xfrm>
              <a:off x="9379849" y="1776968"/>
              <a:ext cx="953310" cy="953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3" name="TextBox 62"/>
            <p:cNvSpPr txBox="1"/>
            <p:nvPr/>
          </p:nvSpPr>
          <p:spPr>
            <a:xfrm>
              <a:off x="9481379" y="1867150"/>
              <a:ext cx="826851" cy="677109"/>
            </a:xfrm>
            <a:prstGeom prst="rect">
              <a:avLst/>
            </a:prstGeom>
            <a:noFill/>
          </p:spPr>
          <p:txBody>
            <a:bodyPr wrap="square" rtlCol="0">
              <a:spAutoFit/>
            </a:bodyPr>
            <a:lstStyle/>
            <a:p>
              <a:r>
                <a:rPr lang="en-US" sz="6000" b="1" dirty="0">
                  <a:solidFill>
                    <a:srgbClr val="B18436"/>
                  </a:solidFill>
                  <a:latin typeface="Times New Roman" panose="02020603050405020304" pitchFamily="18" charset="0"/>
                  <a:cs typeface="Times New Roman" panose="02020603050405020304" pitchFamily="18" charset="0"/>
                </a:rPr>
                <a:t>03</a:t>
              </a:r>
            </a:p>
          </p:txBody>
        </p:sp>
      </p:grpSp>
      <p:sp>
        <p:nvSpPr>
          <p:cNvPr id="65" name="Rounded Rectangle 64"/>
          <p:cNvSpPr/>
          <p:nvPr/>
        </p:nvSpPr>
        <p:spPr>
          <a:xfrm>
            <a:off x="7557770" y="3543127"/>
            <a:ext cx="3268494" cy="4917332"/>
          </a:xfrm>
          <a:prstGeom prst="roundRect">
            <a:avLst/>
          </a:prstGeom>
          <a:solidFill>
            <a:schemeClr val="bg1">
              <a:alpha val="6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67" name="Group 66"/>
          <p:cNvGrpSpPr/>
          <p:nvPr/>
        </p:nvGrpSpPr>
        <p:grpSpPr>
          <a:xfrm>
            <a:off x="9981970" y="3013742"/>
            <a:ext cx="1429965" cy="1429965"/>
            <a:chOff x="7732077" y="2149927"/>
            <a:chExt cx="953310" cy="953310"/>
          </a:xfrm>
        </p:grpSpPr>
        <p:sp>
          <p:nvSpPr>
            <p:cNvPr id="68" name="Oval 67"/>
            <p:cNvSpPr/>
            <p:nvPr/>
          </p:nvSpPr>
          <p:spPr>
            <a:xfrm>
              <a:off x="7732077" y="2149927"/>
              <a:ext cx="953310" cy="953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9" name="TextBox 68"/>
            <p:cNvSpPr txBox="1"/>
            <p:nvPr/>
          </p:nvSpPr>
          <p:spPr>
            <a:xfrm>
              <a:off x="7833982" y="2254656"/>
              <a:ext cx="826851" cy="677109"/>
            </a:xfrm>
            <a:prstGeom prst="rect">
              <a:avLst/>
            </a:prstGeom>
            <a:noFill/>
          </p:spPr>
          <p:txBody>
            <a:bodyPr wrap="square" rtlCol="0">
              <a:spAutoFit/>
            </a:bodyPr>
            <a:lstStyle/>
            <a:p>
              <a:r>
                <a:rPr lang="en-US" sz="6000" b="1" dirty="0">
                  <a:solidFill>
                    <a:srgbClr val="B18436"/>
                  </a:solidFill>
                  <a:latin typeface="Times New Roman" panose="02020603050405020304" pitchFamily="18" charset="0"/>
                  <a:cs typeface="Times New Roman" panose="02020603050405020304" pitchFamily="18" charset="0"/>
                </a:rPr>
                <a:t>02</a:t>
              </a:r>
            </a:p>
          </p:txBody>
        </p:sp>
      </p:grpSp>
      <p:sp>
        <p:nvSpPr>
          <p:cNvPr id="70" name="TextBox 69"/>
          <p:cNvSpPr txBox="1"/>
          <p:nvPr/>
        </p:nvSpPr>
        <p:spPr>
          <a:xfrm>
            <a:off x="7522482" y="4393180"/>
            <a:ext cx="3303786" cy="2553335"/>
          </a:xfrm>
          <a:prstGeom prst="rect">
            <a:avLst/>
          </a:prstGeom>
          <a:noFill/>
        </p:spPr>
        <p:txBody>
          <a:bodyPr wrap="square" rtlCol="0">
            <a:spAutoFit/>
          </a:bodyPr>
          <a:lstStyle/>
          <a:p>
            <a:pPr lvl="0" algn="ctr"/>
            <a:r>
              <a:rPr lang="en-US" sz="4000" b="1" dirty="0">
                <a:solidFill>
                  <a:schemeClr val="tx1">
                    <a:lumMod val="95000"/>
                    <a:lumOff val="5000"/>
                  </a:schemeClr>
                </a:solidFill>
                <a:latin typeface="+mj-lt"/>
              </a:rPr>
              <a:t>Châu Hoàng Tùng</a:t>
            </a:r>
          </a:p>
          <a:p>
            <a:pPr lvl="0" algn="ctr"/>
            <a:r>
              <a:rPr lang="en-US" altLang="vi-VN" sz="4000" b="1" dirty="0">
                <a:solidFill>
                  <a:schemeClr val="tx1">
                    <a:lumMod val="95000"/>
                    <a:lumOff val="5000"/>
                  </a:schemeClr>
                </a:solidFill>
                <a:latin typeface="+mj-lt"/>
              </a:rPr>
              <a:t>-</a:t>
            </a:r>
            <a:r>
              <a:rPr lang="vi-VN" sz="4000" b="1" dirty="0">
                <a:solidFill>
                  <a:schemeClr val="tx1">
                    <a:lumMod val="95000"/>
                    <a:lumOff val="5000"/>
                  </a:schemeClr>
                </a:solidFill>
                <a:latin typeface="+mj-lt"/>
              </a:rPr>
              <a:t> </a:t>
            </a:r>
            <a:endParaRPr lang="en-US" sz="4000" b="1" dirty="0">
              <a:solidFill>
                <a:schemeClr val="tx1">
                  <a:lumMod val="95000"/>
                  <a:lumOff val="5000"/>
                </a:schemeClr>
              </a:solidFill>
              <a:latin typeface="+mj-lt"/>
            </a:endParaRPr>
          </a:p>
          <a:p>
            <a:pPr lvl="0" algn="ctr"/>
            <a:r>
              <a:rPr lang="vi-VN" sz="4000" b="1" dirty="0">
                <a:solidFill>
                  <a:schemeClr val="tx1">
                    <a:lumMod val="95000"/>
                    <a:lumOff val="5000"/>
                  </a:schemeClr>
                </a:solidFill>
                <a:latin typeface="+mj-lt"/>
              </a:rPr>
              <a:t>0950080040</a:t>
            </a:r>
          </a:p>
        </p:txBody>
      </p:sp>
      <p:sp>
        <p:nvSpPr>
          <p:cNvPr id="3" name="TextBox 2"/>
          <p:cNvSpPr txBox="1"/>
          <p:nvPr/>
        </p:nvSpPr>
        <p:spPr>
          <a:xfrm>
            <a:off x="1800795" y="62775"/>
            <a:ext cx="14782800" cy="1569660"/>
          </a:xfrm>
          <a:prstGeom prst="rect">
            <a:avLst/>
          </a:prstGeom>
          <a:noFill/>
        </p:spPr>
        <p:txBody>
          <a:bodyPr wrap="square" rtlCol="0">
            <a:spAutoFit/>
          </a:bodyPr>
          <a:lstStyle/>
          <a:p>
            <a:pPr algn="ctr"/>
            <a:r>
              <a:rPr lang="en-US" sz="3600" b="1" dirty="0">
                <a:solidFill>
                  <a:srgbClr val="B18436"/>
                </a:solidFill>
                <a:latin typeface="Times New Roman" panose="02020603050405020304" pitchFamily="18" charset="0"/>
                <a:cs typeface="Times New Roman" panose="02020603050405020304" pitchFamily="18" charset="0"/>
              </a:rPr>
              <a:t> </a:t>
            </a:r>
            <a:r>
              <a:rPr lang="en-US" sz="4800" b="1" dirty="0">
                <a:solidFill>
                  <a:schemeClr val="bg2">
                    <a:lumMod val="50000"/>
                  </a:schemeClr>
                </a:solidFill>
                <a:latin typeface="Times New Roman" panose="02020603050405020304" pitchFamily="18" charset="0"/>
                <a:cs typeface="Times New Roman" panose="02020603050405020304" pitchFamily="18" charset="0"/>
              </a:rPr>
              <a:t>GIỚI  THIỆU THÀNH VIÊN NHÓM</a:t>
            </a:r>
          </a:p>
          <a:p>
            <a:endParaRPr lang="en-US" sz="4800" dirty="0">
              <a:solidFill>
                <a:schemeClr val="bg2">
                  <a:lumMod val="50000"/>
                </a:schemeClr>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600"/>
                                  </p:stCondLst>
                                  <p:iterate type="lt">
                                    <p:tmPct val="0"/>
                                  </p:iterate>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1000" fill="hold"/>
                                        <p:tgtEl>
                                          <p:spTgt spid="37"/>
                                        </p:tgtEl>
                                        <p:attrNameLst>
                                          <p:attrName>ppt_x</p:attrName>
                                        </p:attrNameLst>
                                      </p:cBhvr>
                                      <p:tavLst>
                                        <p:tav tm="0">
                                          <p:val>
                                            <p:strVal val="0-#ppt_w/2"/>
                                          </p:val>
                                        </p:tav>
                                        <p:tav tm="100000">
                                          <p:val>
                                            <p:strVal val="#ppt_x"/>
                                          </p:val>
                                        </p:tav>
                                      </p:tavLst>
                                    </p:anim>
                                    <p:anim calcmode="lin" valueType="num">
                                      <p:cBhvr additive="base">
                                        <p:cTn id="16" dur="1000" fill="hold"/>
                                        <p:tgtEl>
                                          <p:spTgt spid="37"/>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ppt_x"/>
                                          </p:val>
                                        </p:tav>
                                        <p:tav tm="100000">
                                          <p:val>
                                            <p:strVal val="#ppt_x"/>
                                          </p:val>
                                        </p:tav>
                                      </p:tavLst>
                                    </p:anim>
                                    <p:anim calcmode="lin" valueType="num">
                                      <p:cBhvr additive="base">
                                        <p:cTn id="20" dur="500" fill="hold"/>
                                        <p:tgtEl>
                                          <p:spTgt spid="65"/>
                                        </p:tgtEl>
                                        <p:attrNameLst>
                                          <p:attrName>ppt_y</p:attrName>
                                        </p:attrNameLst>
                                      </p:cBhvr>
                                      <p:tavLst>
                                        <p:tav tm="0">
                                          <p:val>
                                            <p:strVal val="1+#ppt_h/2"/>
                                          </p:val>
                                        </p:tav>
                                        <p:tav tm="100000">
                                          <p:val>
                                            <p:strVal val="#ppt_y"/>
                                          </p:val>
                                        </p:tav>
                                      </p:tavLst>
                                    </p:anim>
                                  </p:childTnLst>
                                </p:cTn>
                              </p:par>
                              <p:par>
                                <p:cTn id="21" presetID="32" presetClass="emph" presetSubtype="0" fill="hold" grpId="1" nodeType="withEffect">
                                  <p:stCondLst>
                                    <p:cond delay="800"/>
                                  </p:stCondLst>
                                  <p:childTnLst>
                                    <p:animRot by="120000">
                                      <p:cBhvr>
                                        <p:cTn id="22" dur="100" fill="hold">
                                          <p:stCondLst>
                                            <p:cond delay="0"/>
                                          </p:stCondLst>
                                        </p:cTn>
                                        <p:tgtEl>
                                          <p:spTgt spid="52"/>
                                        </p:tgtEl>
                                        <p:attrNameLst>
                                          <p:attrName>r</p:attrName>
                                        </p:attrNameLst>
                                      </p:cBhvr>
                                    </p:animRot>
                                    <p:animRot by="-240000">
                                      <p:cBhvr>
                                        <p:cTn id="23" dur="200" fill="hold">
                                          <p:stCondLst>
                                            <p:cond delay="200"/>
                                          </p:stCondLst>
                                        </p:cTn>
                                        <p:tgtEl>
                                          <p:spTgt spid="52"/>
                                        </p:tgtEl>
                                        <p:attrNameLst>
                                          <p:attrName>r</p:attrName>
                                        </p:attrNameLst>
                                      </p:cBhvr>
                                    </p:animRot>
                                    <p:animRot by="240000">
                                      <p:cBhvr>
                                        <p:cTn id="24" dur="200" fill="hold">
                                          <p:stCondLst>
                                            <p:cond delay="400"/>
                                          </p:stCondLst>
                                        </p:cTn>
                                        <p:tgtEl>
                                          <p:spTgt spid="52"/>
                                        </p:tgtEl>
                                        <p:attrNameLst>
                                          <p:attrName>r</p:attrName>
                                        </p:attrNameLst>
                                      </p:cBhvr>
                                    </p:animRot>
                                    <p:animRot by="-240000">
                                      <p:cBhvr>
                                        <p:cTn id="25" dur="200" fill="hold">
                                          <p:stCondLst>
                                            <p:cond delay="600"/>
                                          </p:stCondLst>
                                        </p:cTn>
                                        <p:tgtEl>
                                          <p:spTgt spid="52"/>
                                        </p:tgtEl>
                                        <p:attrNameLst>
                                          <p:attrName>r</p:attrName>
                                        </p:attrNameLst>
                                      </p:cBhvr>
                                    </p:animRot>
                                    <p:animRot by="120000">
                                      <p:cBhvr>
                                        <p:cTn id="26" dur="200" fill="hold">
                                          <p:stCondLst>
                                            <p:cond delay="800"/>
                                          </p:stCondLst>
                                        </p:cTn>
                                        <p:tgtEl>
                                          <p:spTgt spid="52"/>
                                        </p:tgtEl>
                                        <p:attrNameLst>
                                          <p:attrName>r</p:attrName>
                                        </p:attrNameLst>
                                      </p:cBhvr>
                                    </p:animRot>
                                  </p:childTnLst>
                                </p:cTn>
                              </p:par>
                              <p:par>
                                <p:cTn id="27" presetID="32" presetClass="emph" presetSubtype="0" fill="hold" grpId="1" nodeType="withEffect">
                                  <p:stCondLst>
                                    <p:cond delay="1000"/>
                                  </p:stCondLst>
                                  <p:childTnLst>
                                    <p:animRot by="120000">
                                      <p:cBhvr>
                                        <p:cTn id="28" dur="100" fill="hold">
                                          <p:stCondLst>
                                            <p:cond delay="0"/>
                                          </p:stCondLst>
                                        </p:cTn>
                                        <p:tgtEl>
                                          <p:spTgt spid="65"/>
                                        </p:tgtEl>
                                        <p:attrNameLst>
                                          <p:attrName>r</p:attrName>
                                        </p:attrNameLst>
                                      </p:cBhvr>
                                    </p:animRot>
                                    <p:animRot by="-240000">
                                      <p:cBhvr>
                                        <p:cTn id="29" dur="200" fill="hold">
                                          <p:stCondLst>
                                            <p:cond delay="200"/>
                                          </p:stCondLst>
                                        </p:cTn>
                                        <p:tgtEl>
                                          <p:spTgt spid="65"/>
                                        </p:tgtEl>
                                        <p:attrNameLst>
                                          <p:attrName>r</p:attrName>
                                        </p:attrNameLst>
                                      </p:cBhvr>
                                    </p:animRot>
                                    <p:animRot by="240000">
                                      <p:cBhvr>
                                        <p:cTn id="30" dur="200" fill="hold">
                                          <p:stCondLst>
                                            <p:cond delay="400"/>
                                          </p:stCondLst>
                                        </p:cTn>
                                        <p:tgtEl>
                                          <p:spTgt spid="65"/>
                                        </p:tgtEl>
                                        <p:attrNameLst>
                                          <p:attrName>r</p:attrName>
                                        </p:attrNameLst>
                                      </p:cBhvr>
                                    </p:animRot>
                                    <p:animRot by="-240000">
                                      <p:cBhvr>
                                        <p:cTn id="31" dur="200" fill="hold">
                                          <p:stCondLst>
                                            <p:cond delay="600"/>
                                          </p:stCondLst>
                                        </p:cTn>
                                        <p:tgtEl>
                                          <p:spTgt spid="65"/>
                                        </p:tgtEl>
                                        <p:attrNameLst>
                                          <p:attrName>r</p:attrName>
                                        </p:attrNameLst>
                                      </p:cBhvr>
                                    </p:animRot>
                                    <p:animRot by="120000">
                                      <p:cBhvr>
                                        <p:cTn id="32" dur="200" fill="hold">
                                          <p:stCondLst>
                                            <p:cond delay="800"/>
                                          </p:stCondLst>
                                        </p:cTn>
                                        <p:tgtEl>
                                          <p:spTgt spid="65"/>
                                        </p:tgtEl>
                                        <p:attrNameLst>
                                          <p:attrName>r</p:attrName>
                                        </p:attrNameLst>
                                      </p:cBhvr>
                                    </p:animRot>
                                  </p:childTnLst>
                                </p:cTn>
                              </p:par>
                              <p:par>
                                <p:cTn id="33" presetID="26"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down)">
                                      <p:cBhvr>
                                        <p:cTn id="35" dur="580">
                                          <p:stCondLst>
                                            <p:cond delay="0"/>
                                          </p:stCondLst>
                                        </p:cTn>
                                        <p:tgtEl>
                                          <p:spTgt spid="54"/>
                                        </p:tgtEl>
                                      </p:cBhvr>
                                    </p:animEffect>
                                    <p:anim calcmode="lin" valueType="num">
                                      <p:cBhvr>
                                        <p:cTn id="36"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41" dur="26">
                                          <p:stCondLst>
                                            <p:cond delay="650"/>
                                          </p:stCondLst>
                                        </p:cTn>
                                        <p:tgtEl>
                                          <p:spTgt spid="54"/>
                                        </p:tgtEl>
                                      </p:cBhvr>
                                      <p:to x="100000" y="60000"/>
                                    </p:animScale>
                                    <p:animScale>
                                      <p:cBhvr>
                                        <p:cTn id="42" dur="166" decel="50000">
                                          <p:stCondLst>
                                            <p:cond delay="676"/>
                                          </p:stCondLst>
                                        </p:cTn>
                                        <p:tgtEl>
                                          <p:spTgt spid="54"/>
                                        </p:tgtEl>
                                      </p:cBhvr>
                                      <p:to x="100000" y="100000"/>
                                    </p:animScale>
                                    <p:animScale>
                                      <p:cBhvr>
                                        <p:cTn id="43" dur="26">
                                          <p:stCondLst>
                                            <p:cond delay="1312"/>
                                          </p:stCondLst>
                                        </p:cTn>
                                        <p:tgtEl>
                                          <p:spTgt spid="54"/>
                                        </p:tgtEl>
                                      </p:cBhvr>
                                      <p:to x="100000" y="80000"/>
                                    </p:animScale>
                                    <p:animScale>
                                      <p:cBhvr>
                                        <p:cTn id="44" dur="166" decel="50000">
                                          <p:stCondLst>
                                            <p:cond delay="1338"/>
                                          </p:stCondLst>
                                        </p:cTn>
                                        <p:tgtEl>
                                          <p:spTgt spid="54"/>
                                        </p:tgtEl>
                                      </p:cBhvr>
                                      <p:to x="100000" y="100000"/>
                                    </p:animScale>
                                    <p:animScale>
                                      <p:cBhvr>
                                        <p:cTn id="45" dur="26">
                                          <p:stCondLst>
                                            <p:cond delay="1642"/>
                                          </p:stCondLst>
                                        </p:cTn>
                                        <p:tgtEl>
                                          <p:spTgt spid="54"/>
                                        </p:tgtEl>
                                      </p:cBhvr>
                                      <p:to x="100000" y="90000"/>
                                    </p:animScale>
                                    <p:animScale>
                                      <p:cBhvr>
                                        <p:cTn id="46" dur="166" decel="50000">
                                          <p:stCondLst>
                                            <p:cond delay="1668"/>
                                          </p:stCondLst>
                                        </p:cTn>
                                        <p:tgtEl>
                                          <p:spTgt spid="54"/>
                                        </p:tgtEl>
                                      </p:cBhvr>
                                      <p:to x="100000" y="100000"/>
                                    </p:animScale>
                                    <p:animScale>
                                      <p:cBhvr>
                                        <p:cTn id="47" dur="26">
                                          <p:stCondLst>
                                            <p:cond delay="1808"/>
                                          </p:stCondLst>
                                        </p:cTn>
                                        <p:tgtEl>
                                          <p:spTgt spid="54"/>
                                        </p:tgtEl>
                                      </p:cBhvr>
                                      <p:to x="100000" y="95000"/>
                                    </p:animScale>
                                    <p:animScale>
                                      <p:cBhvr>
                                        <p:cTn id="48" dur="166" decel="50000">
                                          <p:stCondLst>
                                            <p:cond delay="1834"/>
                                          </p:stCondLst>
                                        </p:cTn>
                                        <p:tgtEl>
                                          <p:spTgt spid="54"/>
                                        </p:tgtEl>
                                      </p:cBhvr>
                                      <p:to x="100000" y="100000"/>
                                    </p:animScale>
                                  </p:childTnLst>
                                </p:cTn>
                              </p:par>
                              <p:par>
                                <p:cTn id="49" presetID="26"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down)">
                                      <p:cBhvr>
                                        <p:cTn id="51" dur="580">
                                          <p:stCondLst>
                                            <p:cond delay="0"/>
                                          </p:stCondLst>
                                        </p:cTn>
                                        <p:tgtEl>
                                          <p:spTgt spid="67"/>
                                        </p:tgtEl>
                                      </p:cBhvr>
                                    </p:animEffect>
                                    <p:anim calcmode="lin" valueType="num">
                                      <p:cBhvr>
                                        <p:cTn id="52"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57" dur="26">
                                          <p:stCondLst>
                                            <p:cond delay="650"/>
                                          </p:stCondLst>
                                        </p:cTn>
                                        <p:tgtEl>
                                          <p:spTgt spid="67"/>
                                        </p:tgtEl>
                                      </p:cBhvr>
                                      <p:to x="100000" y="60000"/>
                                    </p:animScale>
                                    <p:animScale>
                                      <p:cBhvr>
                                        <p:cTn id="58" dur="166" decel="50000">
                                          <p:stCondLst>
                                            <p:cond delay="676"/>
                                          </p:stCondLst>
                                        </p:cTn>
                                        <p:tgtEl>
                                          <p:spTgt spid="67"/>
                                        </p:tgtEl>
                                      </p:cBhvr>
                                      <p:to x="100000" y="100000"/>
                                    </p:animScale>
                                    <p:animScale>
                                      <p:cBhvr>
                                        <p:cTn id="59" dur="26">
                                          <p:stCondLst>
                                            <p:cond delay="1312"/>
                                          </p:stCondLst>
                                        </p:cTn>
                                        <p:tgtEl>
                                          <p:spTgt spid="67"/>
                                        </p:tgtEl>
                                      </p:cBhvr>
                                      <p:to x="100000" y="80000"/>
                                    </p:animScale>
                                    <p:animScale>
                                      <p:cBhvr>
                                        <p:cTn id="60" dur="166" decel="50000">
                                          <p:stCondLst>
                                            <p:cond delay="1338"/>
                                          </p:stCondLst>
                                        </p:cTn>
                                        <p:tgtEl>
                                          <p:spTgt spid="67"/>
                                        </p:tgtEl>
                                      </p:cBhvr>
                                      <p:to x="100000" y="100000"/>
                                    </p:animScale>
                                    <p:animScale>
                                      <p:cBhvr>
                                        <p:cTn id="61" dur="26">
                                          <p:stCondLst>
                                            <p:cond delay="1642"/>
                                          </p:stCondLst>
                                        </p:cTn>
                                        <p:tgtEl>
                                          <p:spTgt spid="67"/>
                                        </p:tgtEl>
                                      </p:cBhvr>
                                      <p:to x="100000" y="90000"/>
                                    </p:animScale>
                                    <p:animScale>
                                      <p:cBhvr>
                                        <p:cTn id="62" dur="166" decel="50000">
                                          <p:stCondLst>
                                            <p:cond delay="1668"/>
                                          </p:stCondLst>
                                        </p:cTn>
                                        <p:tgtEl>
                                          <p:spTgt spid="67"/>
                                        </p:tgtEl>
                                      </p:cBhvr>
                                      <p:to x="100000" y="100000"/>
                                    </p:animScale>
                                    <p:animScale>
                                      <p:cBhvr>
                                        <p:cTn id="63" dur="26">
                                          <p:stCondLst>
                                            <p:cond delay="1808"/>
                                          </p:stCondLst>
                                        </p:cTn>
                                        <p:tgtEl>
                                          <p:spTgt spid="67"/>
                                        </p:tgtEl>
                                      </p:cBhvr>
                                      <p:to x="100000" y="95000"/>
                                    </p:animScale>
                                    <p:animScale>
                                      <p:cBhvr>
                                        <p:cTn id="64" dur="166" decel="50000">
                                          <p:stCondLst>
                                            <p:cond delay="1834"/>
                                          </p:stCondLst>
                                        </p:cTn>
                                        <p:tgtEl>
                                          <p:spTgt spid="67"/>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wipe(down)">
                                      <p:cBhvr>
                                        <p:cTn id="67" dur="580">
                                          <p:stCondLst>
                                            <p:cond delay="0"/>
                                          </p:stCondLst>
                                        </p:cTn>
                                        <p:tgtEl>
                                          <p:spTgt spid="61"/>
                                        </p:tgtEl>
                                      </p:cBhvr>
                                    </p:animEffect>
                                    <p:anim calcmode="lin" valueType="num">
                                      <p:cBhvr>
                                        <p:cTn id="68"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73" dur="26">
                                          <p:stCondLst>
                                            <p:cond delay="650"/>
                                          </p:stCondLst>
                                        </p:cTn>
                                        <p:tgtEl>
                                          <p:spTgt spid="61"/>
                                        </p:tgtEl>
                                      </p:cBhvr>
                                      <p:to x="100000" y="60000"/>
                                    </p:animScale>
                                    <p:animScale>
                                      <p:cBhvr>
                                        <p:cTn id="74" dur="166" decel="50000">
                                          <p:stCondLst>
                                            <p:cond delay="676"/>
                                          </p:stCondLst>
                                        </p:cTn>
                                        <p:tgtEl>
                                          <p:spTgt spid="61"/>
                                        </p:tgtEl>
                                      </p:cBhvr>
                                      <p:to x="100000" y="100000"/>
                                    </p:animScale>
                                    <p:animScale>
                                      <p:cBhvr>
                                        <p:cTn id="75" dur="26">
                                          <p:stCondLst>
                                            <p:cond delay="1312"/>
                                          </p:stCondLst>
                                        </p:cTn>
                                        <p:tgtEl>
                                          <p:spTgt spid="61"/>
                                        </p:tgtEl>
                                      </p:cBhvr>
                                      <p:to x="100000" y="80000"/>
                                    </p:animScale>
                                    <p:animScale>
                                      <p:cBhvr>
                                        <p:cTn id="76" dur="166" decel="50000">
                                          <p:stCondLst>
                                            <p:cond delay="1338"/>
                                          </p:stCondLst>
                                        </p:cTn>
                                        <p:tgtEl>
                                          <p:spTgt spid="61"/>
                                        </p:tgtEl>
                                      </p:cBhvr>
                                      <p:to x="100000" y="100000"/>
                                    </p:animScale>
                                    <p:animScale>
                                      <p:cBhvr>
                                        <p:cTn id="77" dur="26">
                                          <p:stCondLst>
                                            <p:cond delay="1642"/>
                                          </p:stCondLst>
                                        </p:cTn>
                                        <p:tgtEl>
                                          <p:spTgt spid="61"/>
                                        </p:tgtEl>
                                      </p:cBhvr>
                                      <p:to x="100000" y="90000"/>
                                    </p:animScale>
                                    <p:animScale>
                                      <p:cBhvr>
                                        <p:cTn id="78" dur="166" decel="50000">
                                          <p:stCondLst>
                                            <p:cond delay="1668"/>
                                          </p:stCondLst>
                                        </p:cTn>
                                        <p:tgtEl>
                                          <p:spTgt spid="61"/>
                                        </p:tgtEl>
                                      </p:cBhvr>
                                      <p:to x="100000" y="100000"/>
                                    </p:animScale>
                                    <p:animScale>
                                      <p:cBhvr>
                                        <p:cTn id="79" dur="26">
                                          <p:stCondLst>
                                            <p:cond delay="1808"/>
                                          </p:stCondLst>
                                        </p:cTn>
                                        <p:tgtEl>
                                          <p:spTgt spid="61"/>
                                        </p:tgtEl>
                                      </p:cBhvr>
                                      <p:to x="100000" y="95000"/>
                                    </p:animScale>
                                    <p:animScale>
                                      <p:cBhvr>
                                        <p:cTn id="80" dur="166" decel="50000">
                                          <p:stCondLst>
                                            <p:cond delay="1834"/>
                                          </p:stCondLst>
                                        </p:cTn>
                                        <p:tgtEl>
                                          <p:spTgt spid="61"/>
                                        </p:tgtEl>
                                      </p:cBhvr>
                                      <p:to x="100000" y="100000"/>
                                    </p:animScale>
                                  </p:childTnLst>
                                </p:cTn>
                              </p:par>
                              <p:par>
                                <p:cTn id="81" presetID="2" presetClass="entr" presetSubtype="8" fill="hold" grpId="0" nodeType="withEffect">
                                  <p:stCondLst>
                                    <p:cond delay="0"/>
                                  </p:stCondLst>
                                  <p:iterate type="lt">
                                    <p:tmPct val="10000"/>
                                  </p:iterate>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0-#ppt_w/2"/>
                                          </p:val>
                                        </p:tav>
                                        <p:tav tm="100000">
                                          <p:val>
                                            <p:strVal val="#ppt_x"/>
                                          </p:val>
                                        </p:tav>
                                      </p:tavLst>
                                    </p:anim>
                                    <p:anim calcmode="lin" valueType="num">
                                      <p:cBhvr additive="base">
                                        <p:cTn id="84" dur="500" fill="hold"/>
                                        <p:tgtEl>
                                          <p:spTgt spid="60"/>
                                        </p:tgtEl>
                                        <p:attrNameLst>
                                          <p:attrName>ppt_y</p:attrName>
                                        </p:attrNameLst>
                                      </p:cBhvr>
                                      <p:tavLst>
                                        <p:tav tm="0">
                                          <p:val>
                                            <p:strVal val="#ppt_y"/>
                                          </p:val>
                                        </p:tav>
                                        <p:tav tm="100000">
                                          <p:val>
                                            <p:strVal val="#ppt_y"/>
                                          </p:val>
                                        </p:tav>
                                      </p:tavLst>
                                    </p:anim>
                                  </p:childTnLst>
                                </p:cTn>
                              </p:par>
                              <p:par>
                                <p:cTn id="85" presetID="26" presetClass="emph" presetSubtype="0" fill="hold" grpId="1" nodeType="withEffect">
                                  <p:stCondLst>
                                    <p:cond delay="1100"/>
                                  </p:stCondLst>
                                  <p:iterate type="lt">
                                    <p:tmPct val="10000"/>
                                  </p:iterate>
                                  <p:childTnLst>
                                    <p:animEffect transition="out" filter="fade">
                                      <p:cBhvr>
                                        <p:cTn id="86" dur="500" tmFilter="0, 0; .2, .5; .8, .5; 1, 0"/>
                                        <p:tgtEl>
                                          <p:spTgt spid="60"/>
                                        </p:tgtEl>
                                      </p:cBhvr>
                                    </p:animEffect>
                                    <p:animScale>
                                      <p:cBhvr>
                                        <p:cTn id="87" dur="250" autoRev="1" fill="hold"/>
                                        <p:tgtEl>
                                          <p:spTgt spid="60"/>
                                        </p:tgtEl>
                                      </p:cBhvr>
                                      <p:by x="105000" y="105000"/>
                                    </p:animScale>
                                  </p:childTnLst>
                                </p:cTn>
                              </p:par>
                              <p:par>
                                <p:cTn id="88" presetID="2" presetClass="entr" presetSubtype="4" fill="hold" grpId="0" nodeType="withEffect">
                                  <p:stCondLst>
                                    <p:cond delay="0"/>
                                  </p:stCondLst>
                                  <p:childTnLst>
                                    <p:set>
                                      <p:cBhvr>
                                        <p:cTn id="89" dur="1" fill="hold">
                                          <p:stCondLst>
                                            <p:cond delay="0"/>
                                          </p:stCondLst>
                                        </p:cTn>
                                        <p:tgtEl>
                                          <p:spTgt spid="70"/>
                                        </p:tgtEl>
                                        <p:attrNameLst>
                                          <p:attrName>style.visibility</p:attrName>
                                        </p:attrNameLst>
                                      </p:cBhvr>
                                      <p:to>
                                        <p:strVal val="visible"/>
                                      </p:to>
                                    </p:set>
                                    <p:anim calcmode="lin" valueType="num">
                                      <p:cBhvr additive="base">
                                        <p:cTn id="90" dur="500" fill="hold"/>
                                        <p:tgtEl>
                                          <p:spTgt spid="70"/>
                                        </p:tgtEl>
                                        <p:attrNameLst>
                                          <p:attrName>ppt_x</p:attrName>
                                        </p:attrNameLst>
                                      </p:cBhvr>
                                      <p:tavLst>
                                        <p:tav tm="0">
                                          <p:val>
                                            <p:strVal val="#ppt_x"/>
                                          </p:val>
                                        </p:tav>
                                        <p:tav tm="100000">
                                          <p:val>
                                            <p:strVal val="#ppt_x"/>
                                          </p:val>
                                        </p:tav>
                                      </p:tavLst>
                                    </p:anim>
                                    <p:anim calcmode="lin" valueType="num">
                                      <p:cBhvr additive="base">
                                        <p:cTn id="91" dur="500" fill="hold"/>
                                        <p:tgtEl>
                                          <p:spTgt spid="70"/>
                                        </p:tgtEl>
                                        <p:attrNameLst>
                                          <p:attrName>ppt_y</p:attrName>
                                        </p:attrNameLst>
                                      </p:cBhvr>
                                      <p:tavLst>
                                        <p:tav tm="0">
                                          <p:val>
                                            <p:strVal val="1+#ppt_h/2"/>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59"/>
                                        </p:tgtEl>
                                        <p:attrNameLst>
                                          <p:attrName>style.visibility</p:attrName>
                                        </p:attrNameLst>
                                      </p:cBhvr>
                                      <p:to>
                                        <p:strVal val="visible"/>
                                      </p:to>
                                    </p:set>
                                    <p:anim calcmode="lin" valueType="num">
                                      <p:cBhvr additive="base">
                                        <p:cTn id="94" dur="500" fill="hold"/>
                                        <p:tgtEl>
                                          <p:spTgt spid="59"/>
                                        </p:tgtEl>
                                        <p:attrNameLst>
                                          <p:attrName>ppt_x</p:attrName>
                                        </p:attrNameLst>
                                      </p:cBhvr>
                                      <p:tavLst>
                                        <p:tav tm="0">
                                          <p:val>
                                            <p:strVal val="0-#ppt_w/2"/>
                                          </p:val>
                                        </p:tav>
                                        <p:tav tm="100000">
                                          <p:val>
                                            <p:strVal val="#ppt_x"/>
                                          </p:val>
                                        </p:tav>
                                      </p:tavLst>
                                    </p:anim>
                                    <p:anim calcmode="lin" valueType="num">
                                      <p:cBhvr additive="base">
                                        <p:cTn id="95" dur="500" fill="hold"/>
                                        <p:tgtEl>
                                          <p:spTgt spid="59"/>
                                        </p:tgtEl>
                                        <p:attrNameLst>
                                          <p:attrName>ppt_y</p:attrName>
                                        </p:attrNameLst>
                                      </p:cBhvr>
                                      <p:tavLst>
                                        <p:tav tm="0">
                                          <p:val>
                                            <p:strVal val="#ppt_y"/>
                                          </p:val>
                                        </p:tav>
                                        <p:tav tm="100000">
                                          <p:val>
                                            <p:strVal val="#ppt_y"/>
                                          </p:val>
                                        </p:tav>
                                      </p:tavLst>
                                    </p:anim>
                                  </p:childTnLst>
                                </p:cTn>
                              </p:par>
                              <p:par>
                                <p:cTn id="96" presetID="32" presetClass="emph" presetSubtype="0" fill="hold" grpId="1" nodeType="withEffect">
                                  <p:stCondLst>
                                    <p:cond delay="900"/>
                                  </p:stCondLst>
                                  <p:childTnLst>
                                    <p:animRot by="120000">
                                      <p:cBhvr>
                                        <p:cTn id="97" dur="100" fill="hold">
                                          <p:stCondLst>
                                            <p:cond delay="0"/>
                                          </p:stCondLst>
                                        </p:cTn>
                                        <p:tgtEl>
                                          <p:spTgt spid="59"/>
                                        </p:tgtEl>
                                        <p:attrNameLst>
                                          <p:attrName>r</p:attrName>
                                        </p:attrNameLst>
                                      </p:cBhvr>
                                    </p:animRot>
                                    <p:animRot by="-240000">
                                      <p:cBhvr>
                                        <p:cTn id="98" dur="200" fill="hold">
                                          <p:stCondLst>
                                            <p:cond delay="200"/>
                                          </p:stCondLst>
                                        </p:cTn>
                                        <p:tgtEl>
                                          <p:spTgt spid="59"/>
                                        </p:tgtEl>
                                        <p:attrNameLst>
                                          <p:attrName>r</p:attrName>
                                        </p:attrNameLst>
                                      </p:cBhvr>
                                    </p:animRot>
                                    <p:animRot by="240000">
                                      <p:cBhvr>
                                        <p:cTn id="99" dur="200" fill="hold">
                                          <p:stCondLst>
                                            <p:cond delay="400"/>
                                          </p:stCondLst>
                                        </p:cTn>
                                        <p:tgtEl>
                                          <p:spTgt spid="59"/>
                                        </p:tgtEl>
                                        <p:attrNameLst>
                                          <p:attrName>r</p:attrName>
                                        </p:attrNameLst>
                                      </p:cBhvr>
                                    </p:animRot>
                                    <p:animRot by="-240000">
                                      <p:cBhvr>
                                        <p:cTn id="100" dur="200" fill="hold">
                                          <p:stCondLst>
                                            <p:cond delay="600"/>
                                          </p:stCondLst>
                                        </p:cTn>
                                        <p:tgtEl>
                                          <p:spTgt spid="59"/>
                                        </p:tgtEl>
                                        <p:attrNameLst>
                                          <p:attrName>r</p:attrName>
                                        </p:attrNameLst>
                                      </p:cBhvr>
                                    </p:animRot>
                                    <p:animRot by="120000">
                                      <p:cBhvr>
                                        <p:cTn id="101" dur="200" fill="hold">
                                          <p:stCondLst>
                                            <p:cond delay="800"/>
                                          </p:stCondLst>
                                        </p:cTn>
                                        <p:tgtEl>
                                          <p:spTgt spid="59"/>
                                        </p:tgtEl>
                                        <p:attrNameLst>
                                          <p:attrName>r</p:attrName>
                                        </p:attrNameLst>
                                      </p:cBhvr>
                                    </p:animRot>
                                  </p:childTnLst>
                                </p:cTn>
                              </p:par>
                              <p:par>
                                <p:cTn id="102" presetID="26" presetClass="emph" presetSubtype="0" fill="hold" grpId="2" nodeType="withEffect">
                                  <p:stCondLst>
                                    <p:cond delay="2300"/>
                                  </p:stCondLst>
                                  <p:iterate type="lt">
                                    <p:tmPct val="10000"/>
                                  </p:iterate>
                                  <p:childTnLst>
                                    <p:animEffect transition="out" filter="fade">
                                      <p:cBhvr>
                                        <p:cTn id="103" dur="500" tmFilter="0, 0; .2, .5; .8, .5; 1, 0"/>
                                        <p:tgtEl>
                                          <p:spTgt spid="60"/>
                                        </p:tgtEl>
                                      </p:cBhvr>
                                    </p:animEffect>
                                    <p:animScale>
                                      <p:cBhvr>
                                        <p:cTn id="104" dur="250" autoRev="1" fill="hold"/>
                                        <p:tgtEl>
                                          <p:spTgt spid="60"/>
                                        </p:tgtEl>
                                      </p:cBhvr>
                                      <p:by x="105000" y="105000"/>
                                    </p:animScale>
                                  </p:childTnLst>
                                </p:cTn>
                              </p:par>
                              <p:par>
                                <p:cTn id="105" presetID="18" presetClass="emph" presetSubtype="0" fill="hold" nodeType="withEffect">
                                  <p:stCondLst>
                                    <p:cond delay="1100"/>
                                  </p:stCondLst>
                                  <p:iterate type="lt">
                                    <p:tmPct val="0"/>
                                  </p:iterate>
                                  <p:childTnLst>
                                    <p:set>
                                      <p:cBhvr override="childStyle">
                                        <p:cTn id="106" dur="11900" fill="hold"/>
                                        <p:tgtEl>
                                          <p:spTgt spid="3">
                                            <p:txEl>
                                              <p:pRg st="0" end="0"/>
                                            </p:txEl>
                                          </p:spTgt>
                                        </p:tgtEl>
                                        <p:attrNameLst>
                                          <p:attrName>style.textDecorationUnderline</p:attrName>
                                        </p:attrNameLst>
                                      </p:cBhvr>
                                      <p:to>
                                        <p:strVal val="true"/>
                                      </p:to>
                                    </p:set>
                                  </p:childTnLst>
                                </p:cTn>
                              </p:par>
                              <p:par>
                                <p:cTn id="107" presetID="26" presetClass="emph" presetSubtype="0" repeatCount="2000" fill="hold" grpId="0" nodeType="withEffect">
                                  <p:stCondLst>
                                    <p:cond delay="0"/>
                                  </p:stCondLst>
                                  <p:iterate type="lt">
                                    <p:tmPct val="0"/>
                                  </p:iterate>
                                  <p:childTnLst>
                                    <p:animEffect transition="out" filter="fade">
                                      <p:cBhvr>
                                        <p:cTn id="108" dur="600" tmFilter="0, 0; .2, .5; .8, .5; 1, 0"/>
                                        <p:tgtEl>
                                          <p:spTgt spid="3">
                                            <p:txEl>
                                              <p:pRg st="0" end="0"/>
                                            </p:txEl>
                                          </p:spTgt>
                                        </p:tgtEl>
                                      </p:cBhvr>
                                    </p:animEffect>
                                    <p:animScale>
                                      <p:cBhvr>
                                        <p:cTn id="109" dur="30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2" grpId="0" animBg="1"/>
      <p:bldP spid="52" grpId="1" animBg="1"/>
      <p:bldP spid="59" grpId="0" bldLvl="0" animBg="1"/>
      <p:bldP spid="59" grpId="1" bldLvl="0" animBg="1"/>
      <p:bldP spid="60" grpId="0"/>
      <p:bldP spid="60" grpId="1"/>
      <p:bldP spid="60" grpId="2"/>
      <p:bldP spid="65" grpId="0" bldLvl="0" animBg="1"/>
      <p:bldP spid="65" grpId="1" bldLvl="0" animBg="1"/>
      <p:bldP spid="70" grpId="0"/>
      <p:bldP spid="3"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73937"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2134293" y="816175"/>
            <a:ext cx="14695170" cy="1384995"/>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V. DEMO WINDOW APP SỬ DỤNG MONGODB ATLAS</a:t>
            </a:r>
          </a:p>
          <a:p>
            <a:pPr lvl="0" indent="0">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	</a:t>
            </a:r>
            <a:r>
              <a:rPr lang="vi-VN" sz="3600" b="1">
                <a:latin typeface="Times New Roman" panose="02020603050405020304" pitchFamily="18" charset="0"/>
                <a:cs typeface="Times New Roman" panose="02020603050405020304" pitchFamily="18" charset="0"/>
                <a:sym typeface="+mn-ea"/>
              </a:rPr>
              <a:t>Kết quả Demo</a:t>
            </a:r>
            <a:endParaRPr lang="en-US" sz="3600" b="1" dirty="0">
              <a:latin typeface="Times New Roman" panose="02020603050405020304" pitchFamily="18" charset="0"/>
              <a:cs typeface="Times New Roman" panose="02020603050405020304" pitchFamily="18" charset="0"/>
              <a:sym typeface="+mn-ea"/>
            </a:endParaRPr>
          </a:p>
        </p:txBody>
      </p:sp>
      <p:sp>
        <p:nvSpPr>
          <p:cNvPr id="4" name="TextBox 4">
            <a:extLst>
              <a:ext uri="{FF2B5EF4-FFF2-40B4-BE49-F238E27FC236}">
                <a16:creationId xmlns:a16="http://schemas.microsoft.com/office/drawing/2014/main" id="{1C9B11F4-22A8-248C-D28A-FCFE4D354FA6}"/>
              </a:ext>
            </a:extLst>
          </p:cNvPr>
          <p:cNvSpPr txBox="1"/>
          <p:nvPr/>
        </p:nvSpPr>
        <p:spPr>
          <a:xfrm>
            <a:off x="2106584" y="2019300"/>
            <a:ext cx="12954000" cy="2708434"/>
          </a:xfrm>
          <a:prstGeom prst="rect">
            <a:avLst/>
          </a:prstGeom>
          <a:noFill/>
        </p:spPr>
        <p:txBody>
          <a:bodyPr wrap="square" rtlCol="0">
            <a:spAutoFit/>
          </a:bodyPr>
          <a:lstStyle/>
          <a:p>
            <a:pPr algn="just"/>
            <a:r>
              <a:rPr lang="vi-VN" sz="3400">
                <a:latin typeface="+mj-lt"/>
              </a:rPr>
              <a:t>+Thực hiện một số truy vấn như:  Thống kê các nhà hàng từng thành phố theo các tiêu chí như: Có nhiều đánh giá A nhất, nhiều đánh giá C nhất, điểm trung bình cao nhất,…</a:t>
            </a:r>
          </a:p>
          <a:p>
            <a:pPr algn="just"/>
            <a:r>
              <a:rPr lang="vi-VN" sz="3400">
                <a:latin typeface="+mj-lt"/>
              </a:rPr>
              <a:t>VD: Thống kê top 6 nhà hàng có điểm trung bình cao nhất thành phố “Bronx”</a:t>
            </a:r>
          </a:p>
        </p:txBody>
      </p:sp>
      <p:pic>
        <p:nvPicPr>
          <p:cNvPr id="5" name="Picture 4">
            <a:extLst>
              <a:ext uri="{FF2B5EF4-FFF2-40B4-BE49-F238E27FC236}">
                <a16:creationId xmlns:a16="http://schemas.microsoft.com/office/drawing/2014/main" id="{1D4CC4E1-71F1-2A62-F8FA-1081753B3AE8}"/>
              </a:ext>
            </a:extLst>
          </p:cNvPr>
          <p:cNvPicPr>
            <a:picLocks noChangeAspect="1"/>
          </p:cNvPicPr>
          <p:nvPr/>
        </p:nvPicPr>
        <p:blipFill rotWithShape="1">
          <a:blip r:embed="rId2">
            <a:extLst>
              <a:ext uri="{28A0092B-C50C-407E-A947-70E740481C1C}">
                <a14:useLocalDpi xmlns:a14="http://schemas.microsoft.com/office/drawing/2010/main" val="0"/>
              </a:ext>
            </a:extLst>
          </a:blip>
          <a:srcRect l="10831" t="17942" r="5717" b="13567"/>
          <a:stretch/>
        </p:blipFill>
        <p:spPr bwMode="auto">
          <a:xfrm>
            <a:off x="3962400" y="4470767"/>
            <a:ext cx="11506200" cy="5000058"/>
          </a:xfrm>
          <a:prstGeom prst="rect">
            <a:avLst/>
          </a:prstGeom>
          <a:ln>
            <a:solidFill>
              <a:srgbClr val="4472C4"/>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723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73937"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2134293" y="816175"/>
            <a:ext cx="14695170" cy="1384995"/>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V. DEMO WINDOW APP SỬ DỤNG MONGODB ATLAS</a:t>
            </a:r>
          </a:p>
          <a:p>
            <a:pPr lvl="0" indent="0">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	</a:t>
            </a:r>
            <a:r>
              <a:rPr lang="vi-VN" sz="3600" b="1">
                <a:latin typeface="Times New Roman" panose="02020603050405020304" pitchFamily="18" charset="0"/>
                <a:cs typeface="Times New Roman" panose="02020603050405020304" pitchFamily="18" charset="0"/>
                <a:sym typeface="+mn-ea"/>
              </a:rPr>
              <a:t>Kết quả Demo</a:t>
            </a:r>
            <a:endParaRPr lang="en-US" sz="3600" b="1" dirty="0">
              <a:latin typeface="Times New Roman" panose="02020603050405020304" pitchFamily="18" charset="0"/>
              <a:cs typeface="Times New Roman" panose="02020603050405020304" pitchFamily="18" charset="0"/>
              <a:sym typeface="+mn-ea"/>
            </a:endParaRPr>
          </a:p>
        </p:txBody>
      </p:sp>
      <p:sp>
        <p:nvSpPr>
          <p:cNvPr id="4" name="TextBox 4">
            <a:extLst>
              <a:ext uri="{FF2B5EF4-FFF2-40B4-BE49-F238E27FC236}">
                <a16:creationId xmlns:a16="http://schemas.microsoft.com/office/drawing/2014/main" id="{1C9B11F4-22A8-248C-D28A-FCFE4D354FA6}"/>
              </a:ext>
            </a:extLst>
          </p:cNvPr>
          <p:cNvSpPr txBox="1"/>
          <p:nvPr/>
        </p:nvSpPr>
        <p:spPr>
          <a:xfrm>
            <a:off x="2106584" y="2019300"/>
            <a:ext cx="12954000" cy="2708434"/>
          </a:xfrm>
          <a:prstGeom prst="rect">
            <a:avLst/>
          </a:prstGeom>
          <a:noFill/>
        </p:spPr>
        <p:txBody>
          <a:bodyPr wrap="square" rtlCol="0">
            <a:spAutoFit/>
          </a:bodyPr>
          <a:lstStyle/>
          <a:p>
            <a:pPr algn="just"/>
            <a:r>
              <a:rPr lang="vi-VN" sz="3400">
                <a:latin typeface="+mj-lt"/>
              </a:rPr>
              <a:t>+ Hiển thị các thống kê các nhà hàng trong toàn CSDL hay từng thành phố theo các tiêu chí như: Có nhiều đánh giá A nhất, nhiều đánh giá C nhất, điểm trung bình cao nhất dưới dạng biểu đồ</a:t>
            </a:r>
          </a:p>
          <a:p>
            <a:pPr algn="just"/>
            <a:r>
              <a:rPr lang="vi-VN" sz="3400">
                <a:latin typeface="+mj-lt"/>
              </a:rPr>
              <a:t>- VD: Hiển thị thống kê top 6 nhà hàng có điểm trung bình cao nhất thành phố “Bronx” dưới dạng biểu đồ</a:t>
            </a:r>
          </a:p>
        </p:txBody>
      </p:sp>
      <p:pic>
        <p:nvPicPr>
          <p:cNvPr id="6" name="Picture 5">
            <a:extLst>
              <a:ext uri="{FF2B5EF4-FFF2-40B4-BE49-F238E27FC236}">
                <a16:creationId xmlns:a16="http://schemas.microsoft.com/office/drawing/2014/main" id="{B6C0A6A6-9D14-29B1-1A4E-FC4C1AFDCF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837"/>
          <a:stretch/>
        </p:blipFill>
        <p:spPr bwMode="auto">
          <a:xfrm>
            <a:off x="3048000" y="5088017"/>
            <a:ext cx="10725295" cy="4520681"/>
          </a:xfrm>
          <a:prstGeom prst="rect">
            <a:avLst/>
          </a:prstGeom>
          <a:ln>
            <a:solidFill>
              <a:srgbClr val="4472C4"/>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018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5025391" y="-2755900"/>
            <a:ext cx="8560435" cy="1601978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796415" y="1333500"/>
            <a:ext cx="14695170" cy="2031325"/>
          </a:xfrm>
          <a:prstGeom prst="rect">
            <a:avLst/>
          </a:prstGeom>
          <a:noFill/>
        </p:spPr>
        <p:txBody>
          <a:bodyPr wrap="square" rtlCol="0">
            <a:spAutoFit/>
          </a:bodyPr>
          <a:lstStyle/>
          <a:p>
            <a:pPr lvl="0" indent="0" algn="just">
              <a:buFont typeface="Arial" panose="020B0604020202020204" pitchFamily="34" charset="0"/>
              <a:buNone/>
            </a:pPr>
            <a:r>
              <a:rPr lang="vi-VN" sz="4200" b="1">
                <a:latin typeface="Times New Roman" panose="02020603050405020304" pitchFamily="18" charset="0"/>
                <a:cs typeface="Times New Roman" panose="02020603050405020304" pitchFamily="18" charset="0"/>
                <a:sym typeface="+mn-ea"/>
              </a:rPr>
              <a:t>VI. </a:t>
            </a:r>
            <a:r>
              <a:rPr lang="vi-VN" sz="4200" b="1" dirty="0" err="1">
                <a:latin typeface="Times New Roman" panose="02020603050405020304" pitchFamily="18" charset="0"/>
                <a:cs typeface="Times New Roman" panose="02020603050405020304" pitchFamily="18" charset="0"/>
                <a:sym typeface="+mn-ea"/>
              </a:rPr>
              <a:t>Demo</a:t>
            </a:r>
            <a:r>
              <a:rPr lang="vi-VN" sz="4200" b="1" dirty="0">
                <a:latin typeface="Times New Roman" panose="02020603050405020304" pitchFamily="18" charset="0"/>
                <a:cs typeface="Times New Roman" panose="02020603050405020304" pitchFamily="18" charset="0"/>
                <a:sym typeface="+mn-ea"/>
              </a:rPr>
              <a:t> so </a:t>
            </a:r>
            <a:r>
              <a:rPr lang="vi-VN" sz="4200" b="1" dirty="0" err="1">
                <a:latin typeface="Times New Roman" panose="02020603050405020304" pitchFamily="18" charset="0"/>
                <a:cs typeface="Times New Roman" panose="02020603050405020304" pitchFamily="18" charset="0"/>
                <a:sym typeface="+mn-ea"/>
              </a:rPr>
              <a:t>sánh</a:t>
            </a:r>
            <a:r>
              <a:rPr lang="vi-VN" sz="4200" b="1" dirty="0">
                <a:latin typeface="Times New Roman" panose="02020603050405020304" pitchFamily="18" charset="0"/>
                <a:cs typeface="Times New Roman" panose="02020603050405020304" pitchFamily="18" charset="0"/>
                <a:sym typeface="+mn-ea"/>
              </a:rPr>
              <a:t> </a:t>
            </a:r>
            <a:r>
              <a:rPr lang="vi-VN" sz="4200" b="1" dirty="0" err="1">
                <a:latin typeface="Times New Roman" panose="02020603050405020304" pitchFamily="18" charset="0"/>
                <a:cs typeface="Times New Roman" panose="02020603050405020304" pitchFamily="18" charset="0"/>
                <a:sym typeface="+mn-ea"/>
              </a:rPr>
              <a:t>giữa</a:t>
            </a:r>
            <a:r>
              <a:rPr lang="vi-VN" sz="4200" b="1" dirty="0">
                <a:latin typeface="Times New Roman" panose="02020603050405020304" pitchFamily="18" charset="0"/>
                <a:cs typeface="Times New Roman" panose="02020603050405020304" pitchFamily="18" charset="0"/>
                <a:sym typeface="+mn-ea"/>
              </a:rPr>
              <a:t> </a:t>
            </a:r>
            <a:r>
              <a:rPr lang="vi-VN" sz="4200" b="1" dirty="0" err="1">
                <a:latin typeface="Times New Roman" panose="02020603050405020304" pitchFamily="18" charset="0"/>
                <a:cs typeface="Times New Roman" panose="02020603050405020304" pitchFamily="18" charset="0"/>
                <a:sym typeface="+mn-ea"/>
              </a:rPr>
              <a:t>SQLServer</a:t>
            </a:r>
            <a:r>
              <a:rPr lang="vi-VN" sz="4200" b="1" dirty="0">
                <a:latin typeface="Times New Roman" panose="02020603050405020304" pitchFamily="18" charset="0"/>
                <a:cs typeface="Times New Roman" panose="02020603050405020304" pitchFamily="18" charset="0"/>
                <a:sym typeface="+mn-ea"/>
              </a:rPr>
              <a:t> </a:t>
            </a:r>
            <a:r>
              <a:rPr lang="vi-VN" sz="4200" b="1" dirty="0" err="1">
                <a:latin typeface="Times New Roman" panose="02020603050405020304" pitchFamily="18" charset="0"/>
                <a:cs typeface="Times New Roman" panose="02020603050405020304" pitchFamily="18" charset="0"/>
                <a:sym typeface="+mn-ea"/>
              </a:rPr>
              <a:t>với</a:t>
            </a:r>
            <a:r>
              <a:rPr lang="vi-VN" sz="4200" b="1" dirty="0">
                <a:latin typeface="Times New Roman" panose="02020603050405020304" pitchFamily="18" charset="0"/>
                <a:cs typeface="Times New Roman" panose="02020603050405020304" pitchFamily="18" charset="0"/>
                <a:sym typeface="+mn-ea"/>
              </a:rPr>
              <a:t> </a:t>
            </a:r>
            <a:r>
              <a:rPr lang="vi-VN" sz="4200" b="1" dirty="0" err="1">
                <a:latin typeface="Times New Roman" panose="02020603050405020304" pitchFamily="18" charset="0"/>
                <a:cs typeface="Times New Roman" panose="02020603050405020304" pitchFamily="18" charset="0"/>
                <a:sym typeface="+mn-ea"/>
              </a:rPr>
              <a:t>MongoDB</a:t>
            </a:r>
            <a:endParaRPr lang="vi-VN" sz="4200" b="1" dirty="0">
              <a:latin typeface="Times New Roman" panose="02020603050405020304" pitchFamily="18" charset="0"/>
              <a:cs typeface="Times New Roman" panose="02020603050405020304" pitchFamily="18" charset="0"/>
              <a:sym typeface="+mn-ea"/>
            </a:endParaRPr>
          </a:p>
          <a:p>
            <a:pPr lvl="0" indent="0" algn="just">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a:p>
            <a:pPr lvl="0" indent="0" algn="just">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pic>
        <p:nvPicPr>
          <p:cNvPr id="4" name="Hình ảnh 3">
            <a:extLst>
              <a:ext uri="{FF2B5EF4-FFF2-40B4-BE49-F238E27FC236}">
                <a16:creationId xmlns:a16="http://schemas.microsoft.com/office/drawing/2014/main" id="{CF0B08BA-AB29-7B3E-E819-A41FCF124674}"/>
              </a:ext>
            </a:extLst>
          </p:cNvPr>
          <p:cNvPicPr>
            <a:picLocks noChangeAspect="1"/>
          </p:cNvPicPr>
          <p:nvPr/>
        </p:nvPicPr>
        <p:blipFill>
          <a:blip r:embed="rId2"/>
          <a:stretch>
            <a:fillRect/>
          </a:stretch>
        </p:blipFill>
        <p:spPr>
          <a:xfrm>
            <a:off x="3962400" y="5524500"/>
            <a:ext cx="10892588" cy="3113108"/>
          </a:xfrm>
          <a:prstGeom prst="rect">
            <a:avLst/>
          </a:prstGeom>
        </p:spPr>
      </p:pic>
      <p:sp>
        <p:nvSpPr>
          <p:cNvPr id="5" name="TextBox 4">
            <a:extLst>
              <a:ext uri="{FF2B5EF4-FFF2-40B4-BE49-F238E27FC236}">
                <a16:creationId xmlns:a16="http://schemas.microsoft.com/office/drawing/2014/main" id="{C9EB4BD5-12B8-5B92-E40D-D0F4917D4634}"/>
              </a:ext>
            </a:extLst>
          </p:cNvPr>
          <p:cNvSpPr txBox="1"/>
          <p:nvPr/>
        </p:nvSpPr>
        <p:spPr>
          <a:xfrm>
            <a:off x="1981199" y="2628901"/>
            <a:ext cx="14695169" cy="1938992"/>
          </a:xfrm>
          <a:prstGeom prst="rect">
            <a:avLst/>
          </a:prstGeom>
          <a:noFill/>
        </p:spPr>
        <p:txBody>
          <a:bodyPr wrap="square" rtlCol="0">
            <a:spAutoFit/>
          </a:bodyPr>
          <a:lstStyle/>
          <a:p>
            <a:pPr algn="just"/>
            <a:r>
              <a:rPr lang="vi-VN" sz="3000">
                <a:latin typeface="+mj-lt"/>
              </a:rPr>
              <a:t>Demo được thực hiện dựa trên tool Jmeter. Bằng cách kết nối Jmeter với MongoDB và Sql Server sau đó chạy Jmeter với các trường hợp có 100, 500,1000,1500,2000,3000,5000 user cùng thực hiện các thao tác inser, update, truy vấn sau đó thu thập, tổng hợp số liệu tốc độ trung bình cho từng trường hợp và vẽ biểu đồ so sánh</a:t>
            </a:r>
            <a:endParaRPr lang="vi-VN" sz="3000" dirty="0">
              <a:latin typeface="+mj-lt"/>
            </a:endParaRPr>
          </a:p>
        </p:txBody>
      </p:sp>
    </p:spTree>
    <p:extLst>
      <p:ext uri="{BB962C8B-B14F-4D97-AF65-F5344CB8AC3E}">
        <p14:creationId xmlns:p14="http://schemas.microsoft.com/office/powerpoint/2010/main" val="23291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556520"/>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9EB4BD5-12B8-5B92-E40D-D0F4917D4634}"/>
              </a:ext>
            </a:extLst>
          </p:cNvPr>
          <p:cNvSpPr txBox="1"/>
          <p:nvPr/>
        </p:nvSpPr>
        <p:spPr>
          <a:xfrm>
            <a:off x="1828800" y="1147881"/>
            <a:ext cx="13487400" cy="4247317"/>
          </a:xfrm>
          <a:prstGeom prst="rect">
            <a:avLst/>
          </a:prstGeom>
          <a:noFill/>
        </p:spPr>
        <p:txBody>
          <a:bodyPr wrap="square" rtlCol="0">
            <a:spAutoFit/>
          </a:bodyPr>
          <a:lstStyle/>
          <a:p>
            <a:pPr algn="just"/>
            <a:r>
              <a:rPr lang="vi-VN" sz="3000" b="1">
                <a:latin typeface="+mj-lt"/>
                <a:sym typeface="Wingdings" panose="05000000000000000000" pitchFamily="2" charset="2"/>
              </a:rPr>
              <a:t>Các bước thực hiện.</a:t>
            </a:r>
          </a:p>
          <a:p>
            <a:pPr algn="just"/>
            <a:r>
              <a:rPr lang="vi-VN" sz="3000">
                <a:latin typeface="+mj-lt"/>
                <a:sym typeface="Wingdings" panose="05000000000000000000" pitchFamily="2" charset="2"/>
              </a:rPr>
              <a:t>- Tải và giải nén Jmeter</a:t>
            </a:r>
          </a:p>
          <a:p>
            <a:pPr algn="just"/>
            <a:r>
              <a:rPr lang="vi-VN" sz="3000">
                <a:latin typeface="+mj-lt"/>
                <a:sym typeface="Wingdings" panose="05000000000000000000" pitchFamily="2" charset="2"/>
              </a:rPr>
              <a:t>- Tải driver để kết nối SQL Server và MongoDB: groovy-2.4.4, mongo-java-driver-3.8.0, mssql-jdbc-7.0.0.jre8 </a:t>
            </a:r>
          </a:p>
          <a:p>
            <a:pPr algn="just"/>
            <a:r>
              <a:rPr lang="vi-VN" sz="3000">
                <a:latin typeface="+mj-lt"/>
                <a:sym typeface="Wingdings" panose="05000000000000000000" pitchFamily="2" charset="2"/>
              </a:rPr>
              <a:t>- Mở Jmeter</a:t>
            </a:r>
          </a:p>
          <a:p>
            <a:pPr algn="just"/>
            <a:r>
              <a:rPr lang="en-US" sz="3000">
                <a:latin typeface="+mj-lt"/>
                <a:sym typeface="Wingdings" panose="05000000000000000000" pitchFamily="2" charset="2"/>
              </a:rPr>
              <a:t>- Click chuột phải Test Plan  thears Thears </a:t>
            </a:r>
            <a:r>
              <a:rPr lang="vi-VN" sz="3000">
                <a:latin typeface="+mj-lt"/>
                <a:sym typeface="Wingdings" panose="05000000000000000000" pitchFamily="2" charset="2"/>
              </a:rPr>
              <a:t>group, Cấu hình số lượng user thực hiện ở Thread group</a:t>
            </a:r>
          </a:p>
          <a:p>
            <a:pPr algn="just"/>
            <a:endParaRPr lang="vi-VN" sz="3000">
              <a:latin typeface="+mj-lt"/>
              <a:sym typeface="Wingdings" panose="05000000000000000000" pitchFamily="2" charset="2"/>
            </a:endParaRPr>
          </a:p>
          <a:p>
            <a:pPr algn="just"/>
            <a:r>
              <a:rPr lang="en-US" sz="3000">
                <a:latin typeface="+mj-lt"/>
                <a:sym typeface="Wingdings" panose="05000000000000000000" pitchFamily="2" charset="2"/>
              </a:rPr>
              <a:t>Chọn </a:t>
            </a:r>
            <a:r>
              <a:rPr lang="en-US" sz="3000" dirty="0" err="1">
                <a:latin typeface="+mj-lt"/>
                <a:sym typeface="Wingdings" panose="05000000000000000000" pitchFamily="2" charset="2"/>
              </a:rPr>
              <a:t>số</a:t>
            </a:r>
            <a:r>
              <a:rPr lang="en-US" sz="3000" dirty="0">
                <a:latin typeface="+mj-lt"/>
                <a:sym typeface="Wingdings" panose="05000000000000000000" pitchFamily="2" charset="2"/>
              </a:rPr>
              <a:t> user </a:t>
            </a:r>
            <a:r>
              <a:rPr lang="en-US" sz="3000" dirty="0" err="1">
                <a:latin typeface="+mj-lt"/>
                <a:sym typeface="Wingdings" panose="05000000000000000000" pitchFamily="2" charset="2"/>
              </a:rPr>
              <a:t>thực</a:t>
            </a:r>
            <a:r>
              <a:rPr lang="en-US" sz="3000" dirty="0">
                <a:latin typeface="+mj-lt"/>
                <a:sym typeface="Wingdings" panose="05000000000000000000" pitchFamily="2" charset="2"/>
              </a:rPr>
              <a:t> </a:t>
            </a:r>
            <a:r>
              <a:rPr lang="en-US" sz="3000" dirty="0" err="1">
                <a:latin typeface="+mj-lt"/>
                <a:sym typeface="Wingdings" panose="05000000000000000000" pitchFamily="2" charset="2"/>
              </a:rPr>
              <a:t>hiện</a:t>
            </a:r>
            <a:r>
              <a:rPr lang="en-US" sz="3000" dirty="0">
                <a:latin typeface="+mj-lt"/>
                <a:sym typeface="Wingdings" panose="05000000000000000000" pitchFamily="2" charset="2"/>
              </a:rPr>
              <a:t> test ở </a:t>
            </a:r>
            <a:r>
              <a:rPr lang="en-US" sz="3000" dirty="0" err="1">
                <a:latin typeface="+mj-lt"/>
                <a:sym typeface="Wingdings" panose="05000000000000000000" pitchFamily="2" charset="2"/>
              </a:rPr>
              <a:t>phần</a:t>
            </a:r>
            <a:r>
              <a:rPr lang="en-US" sz="3000" dirty="0">
                <a:latin typeface="+mj-lt"/>
                <a:sym typeface="Wingdings" panose="05000000000000000000" pitchFamily="2" charset="2"/>
              </a:rPr>
              <a:t> </a:t>
            </a:r>
            <a:r>
              <a:rPr lang="en-US" sz="3000" dirty="0" err="1">
                <a:latin typeface="+mj-lt"/>
                <a:sym typeface="Wingdings" panose="05000000000000000000" pitchFamily="2" charset="2"/>
              </a:rPr>
              <a:t>theard</a:t>
            </a:r>
            <a:r>
              <a:rPr lang="en-US" sz="3000" dirty="0">
                <a:latin typeface="+mj-lt"/>
                <a:sym typeface="Wingdings" panose="05000000000000000000" pitchFamily="2" charset="2"/>
              </a:rPr>
              <a:t> group</a:t>
            </a:r>
            <a:endParaRPr lang="vi-VN" sz="3000" dirty="0">
              <a:latin typeface="+mj-lt"/>
            </a:endParaRPr>
          </a:p>
        </p:txBody>
      </p:sp>
      <p:pic>
        <p:nvPicPr>
          <p:cNvPr id="4" name="Hình ảnh 3">
            <a:extLst>
              <a:ext uri="{FF2B5EF4-FFF2-40B4-BE49-F238E27FC236}">
                <a16:creationId xmlns:a16="http://schemas.microsoft.com/office/drawing/2014/main" id="{2A39FC15-A5B9-50E0-18FA-5F734448AC3A}"/>
              </a:ext>
            </a:extLst>
          </p:cNvPr>
          <p:cNvPicPr>
            <a:picLocks noChangeAspect="1"/>
          </p:cNvPicPr>
          <p:nvPr/>
        </p:nvPicPr>
        <p:blipFill>
          <a:blip r:embed="rId2"/>
          <a:stretch>
            <a:fillRect/>
          </a:stretch>
        </p:blipFill>
        <p:spPr>
          <a:xfrm>
            <a:off x="1371600" y="4610100"/>
            <a:ext cx="15777193" cy="5410200"/>
          </a:xfrm>
          <a:prstGeom prst="rect">
            <a:avLst/>
          </a:prstGeom>
        </p:spPr>
      </p:pic>
    </p:spTree>
    <p:extLst>
      <p:ext uri="{BB962C8B-B14F-4D97-AF65-F5344CB8AC3E}">
        <p14:creationId xmlns:p14="http://schemas.microsoft.com/office/powerpoint/2010/main" val="354429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88109" y="-3664211"/>
            <a:ext cx="9549881" cy="17716501"/>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611630" y="597576"/>
            <a:ext cx="14695170" cy="2031325"/>
          </a:xfrm>
          <a:prstGeom prst="rect">
            <a:avLst/>
          </a:prstGeom>
          <a:noFill/>
        </p:spPr>
        <p:txBody>
          <a:bodyPr wrap="square" rtlCol="0">
            <a:spAutoFit/>
          </a:bodyPr>
          <a:lstStyle/>
          <a:p>
            <a:pPr lvl="0" indent="0" algn="just">
              <a:buFont typeface="Arial" panose="020B0604020202020204" pitchFamily="34" charset="0"/>
              <a:buNone/>
            </a:pPr>
            <a:endParaRPr lang="vi-VN" sz="4200" b="1" dirty="0">
              <a:latin typeface="Times New Roman" panose="02020603050405020304" pitchFamily="18" charset="0"/>
              <a:cs typeface="Times New Roman" panose="02020603050405020304" pitchFamily="18" charset="0"/>
              <a:sym typeface="+mn-ea"/>
            </a:endParaRPr>
          </a:p>
          <a:p>
            <a:pPr lvl="0" indent="0" algn="just">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a:p>
            <a:pPr lvl="0" indent="0" algn="just">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5" name="TextBox 4">
            <a:extLst>
              <a:ext uri="{FF2B5EF4-FFF2-40B4-BE49-F238E27FC236}">
                <a16:creationId xmlns:a16="http://schemas.microsoft.com/office/drawing/2014/main" id="{C9EB4BD5-12B8-5B92-E40D-D0F4917D4634}"/>
              </a:ext>
            </a:extLst>
          </p:cNvPr>
          <p:cNvSpPr txBox="1"/>
          <p:nvPr/>
        </p:nvSpPr>
        <p:spPr>
          <a:xfrm>
            <a:off x="1981200" y="874574"/>
            <a:ext cx="13487400" cy="1477328"/>
          </a:xfrm>
          <a:prstGeom prst="rect">
            <a:avLst/>
          </a:prstGeom>
          <a:noFill/>
        </p:spPr>
        <p:txBody>
          <a:bodyPr wrap="square" rtlCol="0">
            <a:spAutoFit/>
          </a:bodyPr>
          <a:lstStyle/>
          <a:p>
            <a:pPr marL="457200" indent="-457200" algn="just">
              <a:buFontTx/>
              <a:buChar char="-"/>
            </a:pPr>
            <a:r>
              <a:rPr lang="en-US" sz="3000">
                <a:latin typeface="+mj-lt"/>
                <a:sym typeface="Wingdings" panose="05000000000000000000" pitchFamily="2" charset="2"/>
              </a:rPr>
              <a:t>Click chuột phải Thread group  add  Config element  JDBC Connection Configuration</a:t>
            </a:r>
            <a:endParaRPr lang="vi-VN" sz="3000">
              <a:latin typeface="+mj-lt"/>
              <a:sym typeface="Wingdings" panose="05000000000000000000" pitchFamily="2" charset="2"/>
            </a:endParaRPr>
          </a:p>
          <a:p>
            <a:pPr marL="457200" indent="-457200" algn="just">
              <a:buFontTx/>
              <a:buChar char="-"/>
            </a:pPr>
            <a:r>
              <a:rPr lang="vi-VN" sz="3000">
                <a:latin typeface="+mj-lt"/>
              </a:rPr>
              <a:t>Cấu hình kết nối ở JDBC ở Connection Configuration</a:t>
            </a:r>
            <a:endParaRPr lang="vi-VN" sz="3000" dirty="0">
              <a:latin typeface="+mj-lt"/>
            </a:endParaRPr>
          </a:p>
        </p:txBody>
      </p:sp>
      <p:pic>
        <p:nvPicPr>
          <p:cNvPr id="6" name="Hình ảnh 5">
            <a:extLst>
              <a:ext uri="{FF2B5EF4-FFF2-40B4-BE49-F238E27FC236}">
                <a16:creationId xmlns:a16="http://schemas.microsoft.com/office/drawing/2014/main" id="{452781FA-AB30-DA73-5E36-1F1275287AB3}"/>
              </a:ext>
            </a:extLst>
          </p:cNvPr>
          <p:cNvPicPr>
            <a:picLocks noChangeAspect="1"/>
          </p:cNvPicPr>
          <p:nvPr/>
        </p:nvPicPr>
        <p:blipFill>
          <a:blip r:embed="rId2"/>
          <a:stretch>
            <a:fillRect/>
          </a:stretch>
        </p:blipFill>
        <p:spPr>
          <a:xfrm>
            <a:off x="2857500" y="3008677"/>
            <a:ext cx="11734800" cy="6595768"/>
          </a:xfrm>
          <a:prstGeom prst="rect">
            <a:avLst/>
          </a:prstGeom>
        </p:spPr>
      </p:pic>
    </p:spTree>
    <p:extLst>
      <p:ext uri="{BB962C8B-B14F-4D97-AF65-F5344CB8AC3E}">
        <p14:creationId xmlns:p14="http://schemas.microsoft.com/office/powerpoint/2010/main" val="19772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
            <a:extLst>
              <a:ext uri="{FF2B5EF4-FFF2-40B4-BE49-F238E27FC236}">
                <a16:creationId xmlns:a16="http://schemas.microsoft.com/office/drawing/2014/main" id="{C39DEDC7-31F3-99B0-D333-3D6BB44316A6}"/>
              </a:ext>
            </a:extLst>
          </p:cNvPr>
          <p:cNvSpPr/>
          <p:nvPr/>
        </p:nvSpPr>
        <p:spPr>
          <a:xfrm rot="5400000">
            <a:off x="4388109" y="-3664211"/>
            <a:ext cx="9549881" cy="17716501"/>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pic>
        <p:nvPicPr>
          <p:cNvPr id="2" name="Hình ảnh 1">
            <a:extLst>
              <a:ext uri="{FF2B5EF4-FFF2-40B4-BE49-F238E27FC236}">
                <a16:creationId xmlns:a16="http://schemas.microsoft.com/office/drawing/2014/main" id="{CD79AAFB-D125-DF3C-0722-1F4E564B4163}"/>
              </a:ext>
            </a:extLst>
          </p:cNvPr>
          <p:cNvPicPr>
            <a:picLocks noChangeAspect="1"/>
          </p:cNvPicPr>
          <p:nvPr/>
        </p:nvPicPr>
        <p:blipFill rotWithShape="1">
          <a:blip r:embed="rId2"/>
          <a:srcRect b="32711"/>
          <a:stretch/>
        </p:blipFill>
        <p:spPr>
          <a:xfrm>
            <a:off x="1981200" y="3695700"/>
            <a:ext cx="14962910" cy="5486400"/>
          </a:xfrm>
          <a:prstGeom prst="rect">
            <a:avLst/>
          </a:prstGeom>
        </p:spPr>
      </p:pic>
      <p:sp>
        <p:nvSpPr>
          <p:cNvPr id="3" name="TextBox 2">
            <a:extLst>
              <a:ext uri="{FF2B5EF4-FFF2-40B4-BE49-F238E27FC236}">
                <a16:creationId xmlns:a16="http://schemas.microsoft.com/office/drawing/2014/main" id="{965683A3-6EF5-5AD4-148B-BF58674990EC}"/>
              </a:ext>
            </a:extLst>
          </p:cNvPr>
          <p:cNvSpPr txBox="1"/>
          <p:nvPr/>
        </p:nvSpPr>
        <p:spPr>
          <a:xfrm>
            <a:off x="1981200" y="874574"/>
            <a:ext cx="13487400" cy="1477328"/>
          </a:xfrm>
          <a:prstGeom prst="rect">
            <a:avLst/>
          </a:prstGeom>
          <a:noFill/>
        </p:spPr>
        <p:txBody>
          <a:bodyPr wrap="square" rtlCol="0">
            <a:spAutoFit/>
          </a:bodyPr>
          <a:lstStyle/>
          <a:p>
            <a:pPr marL="457200" indent="-457200" algn="just">
              <a:buFontTx/>
              <a:buChar char="-"/>
            </a:pPr>
            <a:endParaRPr lang="en-US" sz="3000">
              <a:latin typeface="+mj-lt"/>
              <a:sym typeface="Wingdings" panose="05000000000000000000" pitchFamily="2" charset="2"/>
            </a:endParaRPr>
          </a:p>
          <a:p>
            <a:pPr marL="457200" indent="-457200" algn="just">
              <a:buFontTx/>
              <a:buChar char="-"/>
            </a:pPr>
            <a:r>
              <a:rPr lang="en-US" sz="3000">
                <a:latin typeface="+mj-lt"/>
                <a:sym typeface="Wingdings" panose="05000000000000000000" pitchFamily="2" charset="2"/>
              </a:rPr>
              <a:t>- Click chuột phải Thread group  add  Sampler  JDBC Request</a:t>
            </a:r>
          </a:p>
          <a:p>
            <a:pPr marL="457200" indent="-457200" algn="just">
              <a:buFontTx/>
              <a:buChar char="-"/>
            </a:pPr>
            <a:r>
              <a:rPr lang="en-US" sz="3000">
                <a:latin typeface="+mj-lt"/>
                <a:sym typeface="Wingdings" panose="05000000000000000000" pitchFamily="2" charset="2"/>
              </a:rPr>
              <a:t>- Cấu hình các thao tác, insert,update, truy vấn ở JDBC Request</a:t>
            </a:r>
          </a:p>
        </p:txBody>
      </p:sp>
    </p:spTree>
    <p:extLst>
      <p:ext uri="{BB962C8B-B14F-4D97-AF65-F5344CB8AC3E}">
        <p14:creationId xmlns:p14="http://schemas.microsoft.com/office/powerpoint/2010/main" val="49460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7" presetClass="entr" presetSubtype="0"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9EB4BD5-12B8-5B92-E40D-D0F4917D4634}"/>
              </a:ext>
            </a:extLst>
          </p:cNvPr>
          <p:cNvSpPr txBox="1"/>
          <p:nvPr/>
        </p:nvSpPr>
        <p:spPr>
          <a:xfrm>
            <a:off x="1752600" y="1028700"/>
            <a:ext cx="13487400" cy="1015663"/>
          </a:xfrm>
          <a:prstGeom prst="rect">
            <a:avLst/>
          </a:prstGeom>
          <a:noFill/>
        </p:spPr>
        <p:txBody>
          <a:bodyPr wrap="square" rtlCol="0">
            <a:spAutoFit/>
          </a:bodyPr>
          <a:lstStyle/>
          <a:p>
            <a:pPr algn="just"/>
            <a:r>
              <a:rPr lang="vi-VN" sz="3000">
                <a:latin typeface="+mj-lt"/>
                <a:sym typeface="Wingdings" panose="05000000000000000000" pitchFamily="2" charset="2"/>
              </a:rPr>
              <a:t>- Click chuột phải Thread group  add  Listener  Summary Report</a:t>
            </a:r>
          </a:p>
          <a:p>
            <a:pPr algn="just"/>
            <a:r>
              <a:rPr lang="vi-VN" sz="3000">
                <a:latin typeface="+mj-lt"/>
                <a:sym typeface="Wingdings" panose="05000000000000000000" pitchFamily="2" charset="2"/>
              </a:rPr>
              <a:t>- Chọn Start và xem thống kê ở Summary Report</a:t>
            </a:r>
            <a:endParaRPr lang="vi-VN" sz="3000" dirty="0">
              <a:latin typeface="+mj-lt"/>
              <a:sym typeface="Wingdings" panose="05000000000000000000" pitchFamily="2" charset="2"/>
            </a:endParaRPr>
          </a:p>
        </p:txBody>
      </p:sp>
      <p:pic>
        <p:nvPicPr>
          <p:cNvPr id="4" name="Hình ảnh 3">
            <a:extLst>
              <a:ext uri="{FF2B5EF4-FFF2-40B4-BE49-F238E27FC236}">
                <a16:creationId xmlns:a16="http://schemas.microsoft.com/office/drawing/2014/main" id="{8F1FE168-8C26-765F-4D8E-C53A166593E7}"/>
              </a:ext>
            </a:extLst>
          </p:cNvPr>
          <p:cNvPicPr>
            <a:picLocks noChangeAspect="1"/>
          </p:cNvPicPr>
          <p:nvPr/>
        </p:nvPicPr>
        <p:blipFill>
          <a:blip r:embed="rId2"/>
          <a:stretch>
            <a:fillRect/>
          </a:stretch>
        </p:blipFill>
        <p:spPr>
          <a:xfrm>
            <a:off x="1905000" y="3003341"/>
            <a:ext cx="15240000" cy="5538068"/>
          </a:xfrm>
          <a:prstGeom prst="rect">
            <a:avLst/>
          </a:prstGeom>
        </p:spPr>
      </p:pic>
    </p:spTree>
    <p:extLst>
      <p:ext uri="{BB962C8B-B14F-4D97-AF65-F5344CB8AC3E}">
        <p14:creationId xmlns:p14="http://schemas.microsoft.com/office/powerpoint/2010/main" val="380737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371600" y="698482"/>
            <a:ext cx="14695170" cy="1384995"/>
          </a:xfrm>
          <a:prstGeom prst="rect">
            <a:avLst/>
          </a:prstGeom>
          <a:noFill/>
        </p:spPr>
        <p:txBody>
          <a:bodyPr wrap="square" rtlCol="0">
            <a:spAutoFit/>
          </a:bodyPr>
          <a:lstStyle/>
          <a:p>
            <a:pPr lvl="0" indent="0" algn="ctr">
              <a:buFont typeface="Arial" panose="020B0604020202020204" pitchFamily="34" charset="0"/>
              <a:buNone/>
            </a:pPr>
            <a:r>
              <a:rPr lang="vi-VN" sz="4200" b="1" dirty="0">
                <a:latin typeface="Times New Roman" panose="02020603050405020304" pitchFamily="18" charset="0"/>
                <a:cs typeface="Times New Roman" panose="02020603050405020304" pitchFamily="18" charset="0"/>
                <a:sym typeface="+mn-ea"/>
              </a:rPr>
              <a:t>KẾT QUẢ SO SÁNH</a:t>
            </a:r>
            <a:endParaRPr lang="en-US" sz="4200" b="1" dirty="0">
              <a:latin typeface="Times New Roman" panose="02020603050405020304" pitchFamily="18" charset="0"/>
              <a:cs typeface="Times New Roman" panose="02020603050405020304" pitchFamily="18" charset="0"/>
              <a:sym typeface="+mn-ea"/>
            </a:endParaRPr>
          </a:p>
          <a:p>
            <a:pPr lvl="0" indent="0" algn="ctr">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8" name="TextBox 4">
            <a:extLst>
              <a:ext uri="{FF2B5EF4-FFF2-40B4-BE49-F238E27FC236}">
                <a16:creationId xmlns:a16="http://schemas.microsoft.com/office/drawing/2014/main" id="{F35F03A8-5401-8BD6-5157-30F5EA4DE9DD}"/>
              </a:ext>
            </a:extLst>
          </p:cNvPr>
          <p:cNvSpPr txBox="1"/>
          <p:nvPr/>
        </p:nvSpPr>
        <p:spPr>
          <a:xfrm>
            <a:off x="1981200" y="1937683"/>
            <a:ext cx="13106400" cy="2409437"/>
          </a:xfrm>
          <a:prstGeom prst="rect">
            <a:avLst/>
          </a:prstGeom>
          <a:noFill/>
        </p:spPr>
        <p:txBody>
          <a:bodyPr wrap="square" rtlCol="0">
            <a:spAutoFit/>
          </a:bodyPr>
          <a:lstStyle/>
          <a:p>
            <a:pPr algn="just"/>
            <a:r>
              <a:rPr lang="vi-VN" sz="3000" dirty="0" err="1">
                <a:latin typeface="+mj-lt"/>
              </a:rPr>
              <a:t>Sử</a:t>
            </a:r>
            <a:r>
              <a:rPr lang="vi-VN" sz="3000" dirty="0">
                <a:latin typeface="+mj-lt"/>
              </a:rPr>
              <a:t> </a:t>
            </a:r>
            <a:r>
              <a:rPr lang="vi-VN" sz="3000" dirty="0" err="1">
                <a:latin typeface="+mj-lt"/>
              </a:rPr>
              <a:t>dụng</a:t>
            </a:r>
            <a:r>
              <a:rPr lang="vi-VN" sz="3000" dirty="0">
                <a:latin typeface="+mj-lt"/>
              </a:rPr>
              <a:t> </a:t>
            </a:r>
            <a:r>
              <a:rPr lang="vi-VN" sz="3000" dirty="0" err="1">
                <a:latin typeface="+mj-lt"/>
              </a:rPr>
              <a:t>Jmeter</a:t>
            </a:r>
            <a:r>
              <a:rPr lang="vi-VN" sz="3000" dirty="0">
                <a:latin typeface="+mj-lt"/>
              </a:rPr>
              <a:t> </a:t>
            </a:r>
            <a:r>
              <a:rPr lang="vi-VN" sz="3000" dirty="0" err="1">
                <a:latin typeface="+mj-lt"/>
              </a:rPr>
              <a:t>để</a:t>
            </a:r>
            <a:r>
              <a:rPr lang="vi-VN" sz="3000" dirty="0">
                <a:latin typeface="+mj-lt"/>
              </a:rPr>
              <a:t> </a:t>
            </a:r>
            <a:r>
              <a:rPr lang="vi-VN" sz="3000" dirty="0" err="1">
                <a:latin typeface="+mj-lt"/>
              </a:rPr>
              <a:t>thực</a:t>
            </a:r>
            <a:r>
              <a:rPr lang="vi-VN" sz="3000" dirty="0">
                <a:latin typeface="+mj-lt"/>
              </a:rPr>
              <a:t> </a:t>
            </a:r>
            <a:r>
              <a:rPr lang="vi-VN" sz="3000" dirty="0" err="1">
                <a:latin typeface="+mj-lt"/>
              </a:rPr>
              <a:t>hiện</a:t>
            </a:r>
            <a:r>
              <a:rPr lang="vi-VN" sz="3000" dirty="0">
                <a:latin typeface="+mj-lt"/>
              </a:rPr>
              <a:t> so </a:t>
            </a:r>
            <a:r>
              <a:rPr lang="vi-VN" sz="3000" dirty="0" err="1">
                <a:latin typeface="+mj-lt"/>
              </a:rPr>
              <a:t>sánh</a:t>
            </a:r>
            <a:r>
              <a:rPr lang="vi-VN" sz="3000" dirty="0">
                <a:latin typeface="+mj-lt"/>
              </a:rPr>
              <a:t>:</a:t>
            </a:r>
          </a:p>
          <a:p>
            <a:pPr algn="just"/>
            <a:endParaRPr lang="vi-VN" sz="3000" dirty="0">
              <a:latin typeface="+mj-lt"/>
            </a:endParaRPr>
          </a:p>
          <a:p>
            <a:pPr algn="just"/>
            <a:r>
              <a:rPr lang="vi-VN" sz="3000" b="1" dirty="0">
                <a:latin typeface="+mj-lt"/>
              </a:rPr>
              <a:t>1. So </a:t>
            </a:r>
            <a:r>
              <a:rPr lang="vi-VN" sz="3000" b="1" dirty="0" err="1">
                <a:latin typeface="+mj-lt"/>
              </a:rPr>
              <a:t>sánh</a:t>
            </a:r>
            <a:r>
              <a:rPr lang="vi-VN" sz="3000" b="1" dirty="0">
                <a:latin typeface="+mj-lt"/>
              </a:rPr>
              <a:t> </a:t>
            </a:r>
            <a:r>
              <a:rPr lang="vi-VN" sz="3000" b="1" dirty="0" err="1">
                <a:latin typeface="+mj-lt"/>
              </a:rPr>
              <a:t>tốc</a:t>
            </a:r>
            <a:r>
              <a:rPr lang="vi-VN" sz="3000" b="1" dirty="0">
                <a:latin typeface="+mj-lt"/>
              </a:rPr>
              <a:t> </a:t>
            </a:r>
            <a:r>
              <a:rPr lang="vi-VN" sz="3000" b="1" dirty="0" err="1">
                <a:latin typeface="+mj-lt"/>
              </a:rPr>
              <a:t>độ</a:t>
            </a:r>
            <a:r>
              <a:rPr lang="vi-VN" sz="3000" b="1" dirty="0">
                <a:latin typeface="+mj-lt"/>
              </a:rPr>
              <a:t> truy </a:t>
            </a:r>
            <a:r>
              <a:rPr lang="vi-VN" sz="3000" b="1" dirty="0" err="1">
                <a:latin typeface="+mj-lt"/>
              </a:rPr>
              <a:t>vấn</a:t>
            </a:r>
            <a:endParaRPr lang="vi-VN" sz="3000" b="1" dirty="0">
              <a:latin typeface="+mj-lt"/>
            </a:endParaRPr>
          </a:p>
          <a:p>
            <a:pPr algn="just"/>
            <a:r>
              <a:rPr lang="vi-VN" sz="3000" dirty="0">
                <a:latin typeface="+mj-lt"/>
              </a:rPr>
              <a:t>Câu </a:t>
            </a:r>
            <a:r>
              <a:rPr lang="vi-VN" sz="3000" dirty="0" err="1">
                <a:latin typeface="+mj-lt"/>
              </a:rPr>
              <a:t>lệnh</a:t>
            </a:r>
            <a:r>
              <a:rPr lang="vi-VN" sz="3000" dirty="0">
                <a:latin typeface="+mj-lt"/>
              </a:rPr>
              <a:t> truy </a:t>
            </a:r>
            <a:r>
              <a:rPr lang="vi-VN" sz="3000" dirty="0" err="1">
                <a:latin typeface="+mj-lt"/>
              </a:rPr>
              <a:t>vấn</a:t>
            </a:r>
            <a:r>
              <a:rPr lang="vi-VN" sz="3000" dirty="0">
                <a:latin typeface="+mj-lt"/>
              </a:rPr>
              <a:t> </a:t>
            </a:r>
            <a:r>
              <a:rPr lang="vi-VN" sz="3000" dirty="0" err="1">
                <a:latin typeface="+mj-lt"/>
              </a:rPr>
              <a:t>thực</a:t>
            </a:r>
            <a:r>
              <a:rPr lang="vi-VN" sz="3000" dirty="0">
                <a:latin typeface="+mj-lt"/>
              </a:rPr>
              <a:t> </a:t>
            </a:r>
            <a:r>
              <a:rPr lang="vi-VN" sz="3000" dirty="0" err="1">
                <a:latin typeface="+mj-lt"/>
              </a:rPr>
              <a:t>hiện</a:t>
            </a:r>
            <a:r>
              <a:rPr lang="vi-VN" sz="3000" dirty="0">
                <a:latin typeface="+mj-lt"/>
              </a:rPr>
              <a:t>:</a:t>
            </a:r>
          </a:p>
          <a:p>
            <a:pPr algn="just"/>
            <a:endParaRPr lang="vi-VN" sz="3000" dirty="0">
              <a:latin typeface="+mj-lt"/>
            </a:endParaRPr>
          </a:p>
        </p:txBody>
      </p:sp>
      <p:pic>
        <p:nvPicPr>
          <p:cNvPr id="9" name="Hình ảnh 8">
            <a:extLst>
              <a:ext uri="{FF2B5EF4-FFF2-40B4-BE49-F238E27FC236}">
                <a16:creationId xmlns:a16="http://schemas.microsoft.com/office/drawing/2014/main" id="{7C0A87C4-182B-6507-8AE8-EE075C993B59}"/>
              </a:ext>
            </a:extLst>
          </p:cNvPr>
          <p:cNvPicPr>
            <a:picLocks noChangeAspect="1"/>
          </p:cNvPicPr>
          <p:nvPr/>
        </p:nvPicPr>
        <p:blipFill>
          <a:blip r:embed="rId2"/>
          <a:stretch>
            <a:fillRect/>
          </a:stretch>
        </p:blipFill>
        <p:spPr>
          <a:xfrm>
            <a:off x="1828800" y="4347120"/>
            <a:ext cx="13486399" cy="335821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723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632720"/>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371600" y="698482"/>
            <a:ext cx="14695170" cy="1384995"/>
          </a:xfrm>
          <a:prstGeom prst="rect">
            <a:avLst/>
          </a:prstGeom>
          <a:noFill/>
        </p:spPr>
        <p:txBody>
          <a:bodyPr wrap="square" rtlCol="0">
            <a:spAutoFit/>
          </a:bodyPr>
          <a:lstStyle/>
          <a:p>
            <a:pPr lvl="0" indent="0" algn="ctr">
              <a:buFont typeface="Arial" panose="020B0604020202020204" pitchFamily="34" charset="0"/>
              <a:buNone/>
            </a:pPr>
            <a:r>
              <a:rPr lang="vi-VN" sz="4200" b="1" dirty="0">
                <a:latin typeface="Times New Roman" panose="02020603050405020304" pitchFamily="18" charset="0"/>
                <a:cs typeface="Times New Roman" panose="02020603050405020304" pitchFamily="18" charset="0"/>
                <a:sym typeface="+mn-ea"/>
              </a:rPr>
              <a:t>KẾT QUẢ SO SÁNH</a:t>
            </a:r>
            <a:endParaRPr lang="en-US" sz="4200" b="1" dirty="0">
              <a:latin typeface="Times New Roman" panose="02020603050405020304" pitchFamily="18" charset="0"/>
              <a:cs typeface="Times New Roman" panose="02020603050405020304" pitchFamily="18" charset="0"/>
              <a:sym typeface="+mn-ea"/>
            </a:endParaRPr>
          </a:p>
          <a:p>
            <a:pPr lvl="0" indent="0" algn="ctr">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8" name="TextBox 4">
            <a:extLst>
              <a:ext uri="{FF2B5EF4-FFF2-40B4-BE49-F238E27FC236}">
                <a16:creationId xmlns:a16="http://schemas.microsoft.com/office/drawing/2014/main" id="{F35F03A8-5401-8BD6-5157-30F5EA4DE9DD}"/>
              </a:ext>
            </a:extLst>
          </p:cNvPr>
          <p:cNvSpPr txBox="1"/>
          <p:nvPr/>
        </p:nvSpPr>
        <p:spPr>
          <a:xfrm>
            <a:off x="1650682" y="1394443"/>
            <a:ext cx="13106400" cy="553998"/>
          </a:xfrm>
          <a:prstGeom prst="rect">
            <a:avLst/>
          </a:prstGeom>
          <a:noFill/>
        </p:spPr>
        <p:txBody>
          <a:bodyPr wrap="square" rtlCol="0">
            <a:spAutoFit/>
          </a:bodyPr>
          <a:lstStyle/>
          <a:p>
            <a:pPr algn="just"/>
            <a:r>
              <a:rPr lang="vi-VN" sz="3000" b="1" dirty="0">
                <a:latin typeface="+mj-lt"/>
              </a:rPr>
              <a:t> </a:t>
            </a:r>
            <a:r>
              <a:rPr lang="vi-VN" sz="3000" b="1" dirty="0" err="1">
                <a:latin typeface="+mj-lt"/>
              </a:rPr>
              <a:t>Bảng</a:t>
            </a:r>
            <a:r>
              <a:rPr lang="vi-VN" sz="3000" b="1" dirty="0">
                <a:latin typeface="+mj-lt"/>
              </a:rPr>
              <a:t> </a:t>
            </a:r>
            <a:r>
              <a:rPr lang="vi-VN" sz="3000" b="1" dirty="0" err="1">
                <a:latin typeface="+mj-lt"/>
              </a:rPr>
              <a:t>thống</a:t>
            </a:r>
            <a:r>
              <a:rPr lang="vi-VN" sz="3000" b="1" dirty="0">
                <a:latin typeface="+mj-lt"/>
              </a:rPr>
              <a:t> kê </a:t>
            </a:r>
            <a:r>
              <a:rPr lang="vi-VN" sz="3000" b="1" dirty="0" err="1">
                <a:latin typeface="+mj-lt"/>
              </a:rPr>
              <a:t>kết</a:t>
            </a:r>
            <a:r>
              <a:rPr lang="vi-VN" sz="3000" b="1" dirty="0">
                <a:latin typeface="+mj-lt"/>
              </a:rPr>
              <a:t> </a:t>
            </a:r>
            <a:r>
              <a:rPr lang="vi-VN" sz="3000" b="1" dirty="0" err="1">
                <a:latin typeface="+mj-lt"/>
              </a:rPr>
              <a:t>quả</a:t>
            </a:r>
            <a:r>
              <a:rPr lang="vi-VN" sz="3000" b="1" dirty="0">
                <a:latin typeface="+mj-lt"/>
              </a:rPr>
              <a:t>:</a:t>
            </a:r>
          </a:p>
        </p:txBody>
      </p:sp>
      <p:graphicFrame>
        <p:nvGraphicFramePr>
          <p:cNvPr id="4" name="Bảng 3">
            <a:extLst>
              <a:ext uri="{FF2B5EF4-FFF2-40B4-BE49-F238E27FC236}">
                <a16:creationId xmlns:a16="http://schemas.microsoft.com/office/drawing/2014/main" id="{0752866A-1ECC-C32B-D783-D0DBA1718EF8}"/>
              </a:ext>
            </a:extLst>
          </p:cNvPr>
          <p:cNvGraphicFramePr>
            <a:graphicFrameLocks noGrp="1"/>
          </p:cNvGraphicFramePr>
          <p:nvPr>
            <p:extLst>
              <p:ext uri="{D42A27DB-BD31-4B8C-83A1-F6EECF244321}">
                <p14:modId xmlns:p14="http://schemas.microsoft.com/office/powerpoint/2010/main" val="4038696610"/>
              </p:ext>
            </p:extLst>
          </p:nvPr>
        </p:nvGraphicFramePr>
        <p:xfrm>
          <a:off x="1629900" y="2083477"/>
          <a:ext cx="14579918" cy="2983823"/>
        </p:xfrm>
        <a:graphic>
          <a:graphicData uri="http://schemas.openxmlformats.org/drawingml/2006/table">
            <a:tbl>
              <a:tblPr firstRow="1" firstCol="1" bandRow="1">
                <a:tableStyleId>{5C22544A-7EE6-4342-B048-85BDC9FD1C3A}</a:tableStyleId>
              </a:tblPr>
              <a:tblGrid>
                <a:gridCol w="2957135">
                  <a:extLst>
                    <a:ext uri="{9D8B030D-6E8A-4147-A177-3AD203B41FA5}">
                      <a16:colId xmlns:a16="http://schemas.microsoft.com/office/drawing/2014/main" val="1683737909"/>
                    </a:ext>
                  </a:extLst>
                </a:gridCol>
                <a:gridCol w="1656295">
                  <a:extLst>
                    <a:ext uri="{9D8B030D-6E8A-4147-A177-3AD203B41FA5}">
                      <a16:colId xmlns:a16="http://schemas.microsoft.com/office/drawing/2014/main" val="3099713825"/>
                    </a:ext>
                  </a:extLst>
                </a:gridCol>
                <a:gridCol w="1656295">
                  <a:extLst>
                    <a:ext uri="{9D8B030D-6E8A-4147-A177-3AD203B41FA5}">
                      <a16:colId xmlns:a16="http://schemas.microsoft.com/office/drawing/2014/main" val="3535756982"/>
                    </a:ext>
                  </a:extLst>
                </a:gridCol>
                <a:gridCol w="1553243">
                  <a:extLst>
                    <a:ext uri="{9D8B030D-6E8A-4147-A177-3AD203B41FA5}">
                      <a16:colId xmlns:a16="http://schemas.microsoft.com/office/drawing/2014/main" val="2920153056"/>
                    </a:ext>
                  </a:extLst>
                </a:gridCol>
                <a:gridCol w="1481554">
                  <a:extLst>
                    <a:ext uri="{9D8B030D-6E8A-4147-A177-3AD203B41FA5}">
                      <a16:colId xmlns:a16="http://schemas.microsoft.com/office/drawing/2014/main" val="2359175720"/>
                    </a:ext>
                  </a:extLst>
                </a:gridCol>
                <a:gridCol w="1481554">
                  <a:extLst>
                    <a:ext uri="{9D8B030D-6E8A-4147-A177-3AD203B41FA5}">
                      <a16:colId xmlns:a16="http://schemas.microsoft.com/office/drawing/2014/main" val="2446015799"/>
                    </a:ext>
                  </a:extLst>
                </a:gridCol>
                <a:gridCol w="1481554">
                  <a:extLst>
                    <a:ext uri="{9D8B030D-6E8A-4147-A177-3AD203B41FA5}">
                      <a16:colId xmlns:a16="http://schemas.microsoft.com/office/drawing/2014/main" val="2030598616"/>
                    </a:ext>
                  </a:extLst>
                </a:gridCol>
                <a:gridCol w="2312288">
                  <a:extLst>
                    <a:ext uri="{9D8B030D-6E8A-4147-A177-3AD203B41FA5}">
                      <a16:colId xmlns:a16="http://schemas.microsoft.com/office/drawing/2014/main" val="2215152517"/>
                    </a:ext>
                  </a:extLst>
                </a:gridCol>
              </a:tblGrid>
              <a:tr h="331006">
                <a:tc rowSpan="2">
                  <a:txBody>
                    <a:bodyPr/>
                    <a:lstStyle/>
                    <a:p>
                      <a:pPr marL="0" marR="0" indent="0" algn="ctr">
                        <a:lnSpc>
                          <a:spcPct val="107000"/>
                        </a:lnSpc>
                        <a:spcBef>
                          <a:spcPts val="0"/>
                        </a:spcBef>
                        <a:spcAft>
                          <a:spcPts val="0"/>
                        </a:spcAft>
                      </a:pPr>
                      <a:r>
                        <a:rPr lang="vi-VN" sz="2000" cap="all" baseline="0" dirty="0" err="1">
                          <a:effectLst/>
                        </a:rPr>
                        <a:t>Số</a:t>
                      </a:r>
                      <a:r>
                        <a:rPr lang="vi-VN" sz="2000" cap="all" baseline="0" dirty="0">
                          <a:effectLst/>
                        </a:rPr>
                        <a:t> </a:t>
                      </a:r>
                      <a:r>
                        <a:rPr lang="vi-VN" sz="2000" cap="all" baseline="0" dirty="0" err="1">
                          <a:effectLst/>
                        </a:rPr>
                        <a:t>user</a:t>
                      </a:r>
                      <a:r>
                        <a:rPr lang="vi-VN" sz="2000" cap="all" baseline="0" dirty="0">
                          <a:effectLst/>
                        </a:rPr>
                        <a:t> </a:t>
                      </a:r>
                      <a:r>
                        <a:rPr lang="vi-VN" sz="2000" cap="all" baseline="0" dirty="0" err="1">
                          <a:effectLst/>
                        </a:rPr>
                        <a:t>cùng</a:t>
                      </a:r>
                      <a:r>
                        <a:rPr lang="vi-VN" sz="2000" cap="all" baseline="0" dirty="0">
                          <a:effectLst/>
                        </a:rPr>
                        <a:t> truy </a:t>
                      </a:r>
                      <a:r>
                        <a:rPr lang="vi-VN" sz="2000" cap="all" baseline="0" dirty="0" err="1">
                          <a:effectLst/>
                        </a:rPr>
                        <a:t>vấn</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500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1000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1500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2000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3000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5000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2562199938"/>
                  </a:ext>
                </a:extLst>
              </a:tr>
              <a:tr h="1142487">
                <a:tc vMerge="1">
                  <a:txBody>
                    <a:bodyPr/>
                    <a:lstStyle/>
                    <a:p>
                      <a:endParaRPr lang="vi-VN"/>
                    </a:p>
                  </a:txBody>
                  <a:tcPr/>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dirty="0" err="1">
                          <a:effectLst/>
                        </a:rPr>
                        <a:t>Thời</a:t>
                      </a:r>
                      <a:r>
                        <a:rPr lang="vi-VN" sz="2000" cap="all" baseline="0" dirty="0">
                          <a:effectLst/>
                        </a:rPr>
                        <a:t> gian </a:t>
                      </a:r>
                      <a:r>
                        <a:rPr lang="vi-VN" sz="2000" cap="all" baseline="0" dirty="0" err="1">
                          <a:effectLst/>
                        </a:rPr>
                        <a:t>tb</a:t>
                      </a:r>
                      <a:endParaRPr lang="vi-VN" sz="2000" cap="all" baseline="0" dirty="0">
                        <a:effectLst/>
                      </a:endParaRPr>
                    </a:p>
                    <a:p>
                      <a:pPr marL="0" marR="0" indent="0" algn="ctr">
                        <a:lnSpc>
                          <a:spcPct val="107000"/>
                        </a:lnSpc>
                        <a:spcBef>
                          <a:spcPts val="0"/>
                        </a:spcBef>
                        <a:spcAft>
                          <a:spcPts val="0"/>
                        </a:spcAft>
                      </a:pPr>
                      <a:r>
                        <a:rPr lang="vi-VN" sz="2000" cap="all" baseline="0" dirty="0">
                          <a:effectLst/>
                        </a:rPr>
                        <a:t>(</a:t>
                      </a:r>
                      <a:r>
                        <a:rPr lang="vi-VN" sz="2000" cap="all" baseline="0" dirty="0" err="1">
                          <a:effectLst/>
                        </a:rPr>
                        <a:t>ms</a:t>
                      </a:r>
                      <a:r>
                        <a:rPr lang="vi-VN" sz="2000" cap="all" baseline="0" dirty="0">
                          <a:effectLst/>
                        </a:rPr>
                        <a:t>)</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dirty="0" err="1">
                          <a:effectLst/>
                        </a:rPr>
                        <a:t>Thời</a:t>
                      </a:r>
                      <a:r>
                        <a:rPr lang="vi-VN" sz="2000" cap="all" baseline="0" dirty="0">
                          <a:effectLst/>
                        </a:rPr>
                        <a:t> gian </a:t>
                      </a:r>
                      <a:r>
                        <a:rPr lang="vi-VN" sz="2000" cap="all" baseline="0" dirty="0" err="1">
                          <a:effectLst/>
                        </a:rPr>
                        <a:t>tb</a:t>
                      </a:r>
                      <a:endParaRPr lang="vi-VN" sz="2000" cap="all" baseline="0" dirty="0">
                        <a:effectLst/>
                      </a:endParaRPr>
                    </a:p>
                    <a:p>
                      <a:pPr marL="0" marR="0" indent="0" algn="ctr">
                        <a:lnSpc>
                          <a:spcPct val="107000"/>
                        </a:lnSpc>
                        <a:spcBef>
                          <a:spcPts val="0"/>
                        </a:spcBef>
                        <a:spcAft>
                          <a:spcPts val="0"/>
                        </a:spcAft>
                      </a:pPr>
                      <a:r>
                        <a:rPr lang="vi-VN" sz="2000" cap="all" baseline="0" dirty="0">
                          <a:effectLst/>
                        </a:rPr>
                        <a:t>(</a:t>
                      </a:r>
                      <a:r>
                        <a:rPr lang="vi-VN" sz="2000" cap="all" baseline="0" dirty="0" err="1">
                          <a:effectLst/>
                        </a:rPr>
                        <a:t>ms</a:t>
                      </a:r>
                      <a:r>
                        <a:rPr lang="vi-VN" sz="2000" cap="all" baseline="0" dirty="0">
                          <a:effectLst/>
                        </a:rPr>
                        <a:t>)</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1464557583"/>
                  </a:ext>
                </a:extLst>
              </a:tr>
              <a:tr h="755165">
                <a:tc>
                  <a:txBody>
                    <a:bodyPr/>
                    <a:lstStyle/>
                    <a:p>
                      <a:pPr marL="0" marR="0" indent="0">
                        <a:lnSpc>
                          <a:spcPct val="107000"/>
                        </a:lnSpc>
                        <a:spcBef>
                          <a:spcPts val="0"/>
                        </a:spcBef>
                        <a:spcAft>
                          <a:spcPts val="0"/>
                        </a:spcAft>
                      </a:pPr>
                      <a:r>
                        <a:rPr lang="vi-VN" sz="2000" cap="all" baseline="0">
                          <a:effectLst/>
                        </a:rPr>
                        <a:t>SQL Server</a:t>
                      </a:r>
                    </a:p>
                    <a:p>
                      <a:pPr marL="0" marR="0" indent="0">
                        <a:lnSpc>
                          <a:spcPct val="107000"/>
                        </a:lnSpc>
                        <a:spcBef>
                          <a:spcPts val="0"/>
                        </a:spcBef>
                        <a:spcAft>
                          <a:spcPts val="0"/>
                        </a:spcAft>
                      </a:pPr>
                      <a:r>
                        <a:rPr lang="vi-VN" sz="2000" cap="all" baseline="0">
                          <a:effectLst/>
                        </a:rPr>
                        <a:t> </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20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385</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1726</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2754</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4747</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6701</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dirty="0">
                          <a:effectLst/>
                        </a:rPr>
                        <a:t>43429</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extLst>
                  <a:ext uri="{0D108BD9-81ED-4DB2-BD59-A6C34878D82A}">
                    <a16:rowId xmlns:a16="http://schemas.microsoft.com/office/drawing/2014/main" val="1926954837"/>
                  </a:ext>
                </a:extLst>
              </a:tr>
              <a:tr h="755165">
                <a:tc>
                  <a:txBody>
                    <a:bodyPr/>
                    <a:lstStyle/>
                    <a:p>
                      <a:pPr marL="0" marR="0" indent="0">
                        <a:lnSpc>
                          <a:spcPct val="107000"/>
                        </a:lnSpc>
                        <a:spcBef>
                          <a:spcPts val="0"/>
                        </a:spcBef>
                        <a:spcAft>
                          <a:spcPts val="0"/>
                        </a:spcAft>
                      </a:pPr>
                      <a:r>
                        <a:rPr lang="vi-VN" sz="2000" cap="all" baseline="0">
                          <a:effectLst/>
                        </a:rPr>
                        <a:t>MongoDB</a:t>
                      </a:r>
                    </a:p>
                    <a:p>
                      <a:pPr marL="0" marR="0" indent="0">
                        <a:lnSpc>
                          <a:spcPct val="107000"/>
                        </a:lnSpc>
                        <a:spcBef>
                          <a:spcPts val="0"/>
                        </a:spcBef>
                        <a:spcAft>
                          <a:spcPts val="0"/>
                        </a:spcAft>
                      </a:pPr>
                      <a:r>
                        <a:rPr lang="vi-VN" sz="2000" cap="all" baseline="0">
                          <a:effectLst/>
                        </a:rPr>
                        <a:t> </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2</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5</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16</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17</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23</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326</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dirty="0">
                          <a:effectLst/>
                        </a:rPr>
                        <a:t>594</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extLst>
                  <a:ext uri="{0D108BD9-81ED-4DB2-BD59-A6C34878D82A}">
                    <a16:rowId xmlns:a16="http://schemas.microsoft.com/office/drawing/2014/main" val="4118186546"/>
                  </a:ext>
                </a:extLst>
              </a:tr>
            </a:tbl>
          </a:graphicData>
        </a:graphic>
      </p:graphicFrame>
      <p:sp>
        <p:nvSpPr>
          <p:cNvPr id="5" name="TextBox 4">
            <a:extLst>
              <a:ext uri="{FF2B5EF4-FFF2-40B4-BE49-F238E27FC236}">
                <a16:creationId xmlns:a16="http://schemas.microsoft.com/office/drawing/2014/main" id="{242D1FFD-8A42-C212-A555-2C1B9EA98925}"/>
              </a:ext>
            </a:extLst>
          </p:cNvPr>
          <p:cNvSpPr txBox="1"/>
          <p:nvPr/>
        </p:nvSpPr>
        <p:spPr>
          <a:xfrm>
            <a:off x="1643755" y="5245772"/>
            <a:ext cx="12420600" cy="553998"/>
          </a:xfrm>
          <a:prstGeom prst="rect">
            <a:avLst/>
          </a:prstGeom>
          <a:noFill/>
        </p:spPr>
        <p:txBody>
          <a:bodyPr wrap="square" rtlCol="0">
            <a:spAutoFit/>
          </a:bodyPr>
          <a:lstStyle/>
          <a:p>
            <a:pPr algn="just"/>
            <a:r>
              <a:rPr lang="vi-VN" sz="3000" b="1">
                <a:latin typeface="+mj-lt"/>
              </a:rPr>
              <a:t>Biểu đồ:</a:t>
            </a:r>
            <a:endParaRPr lang="vi-VN" sz="3000" b="1" dirty="0">
              <a:latin typeface="+mj-lt"/>
            </a:endParaRPr>
          </a:p>
        </p:txBody>
      </p:sp>
      <p:pic>
        <p:nvPicPr>
          <p:cNvPr id="6" name="Picture 5">
            <a:extLst>
              <a:ext uri="{FF2B5EF4-FFF2-40B4-BE49-F238E27FC236}">
                <a16:creationId xmlns:a16="http://schemas.microsoft.com/office/drawing/2014/main" id="{3EE0BB0D-FE18-2816-A238-4677A9E15FDF}"/>
              </a:ext>
            </a:extLst>
          </p:cNvPr>
          <p:cNvPicPr>
            <a:picLocks noChangeAspect="1"/>
          </p:cNvPicPr>
          <p:nvPr/>
        </p:nvPicPr>
        <p:blipFill>
          <a:blip r:embed="rId2"/>
          <a:stretch>
            <a:fillRect/>
          </a:stretch>
        </p:blipFill>
        <p:spPr>
          <a:xfrm>
            <a:off x="7794484" y="5218814"/>
            <a:ext cx="8415334" cy="4680259"/>
          </a:xfrm>
          <a:prstGeom prst="rect">
            <a:avLst/>
          </a:prstGeom>
        </p:spPr>
      </p:pic>
    </p:spTree>
    <p:extLst>
      <p:ext uri="{BB962C8B-B14F-4D97-AF65-F5344CB8AC3E}">
        <p14:creationId xmlns:p14="http://schemas.microsoft.com/office/powerpoint/2010/main" val="241183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371600" y="698482"/>
            <a:ext cx="14695170" cy="1384995"/>
          </a:xfrm>
          <a:prstGeom prst="rect">
            <a:avLst/>
          </a:prstGeom>
          <a:noFill/>
        </p:spPr>
        <p:txBody>
          <a:bodyPr wrap="square" rtlCol="0">
            <a:spAutoFit/>
          </a:bodyPr>
          <a:lstStyle/>
          <a:p>
            <a:pPr lvl="0" indent="0" algn="ctr">
              <a:buFont typeface="Arial" panose="020B0604020202020204" pitchFamily="34" charset="0"/>
              <a:buNone/>
            </a:pPr>
            <a:r>
              <a:rPr lang="vi-VN" sz="4200" b="1" dirty="0">
                <a:latin typeface="Times New Roman" panose="02020603050405020304" pitchFamily="18" charset="0"/>
                <a:cs typeface="Times New Roman" panose="02020603050405020304" pitchFamily="18" charset="0"/>
                <a:sym typeface="+mn-ea"/>
              </a:rPr>
              <a:t>KẾT QUẢ SO SÁNH</a:t>
            </a:r>
            <a:endParaRPr lang="en-US" sz="4200" b="1" dirty="0">
              <a:latin typeface="Times New Roman" panose="02020603050405020304" pitchFamily="18" charset="0"/>
              <a:cs typeface="Times New Roman" panose="02020603050405020304" pitchFamily="18" charset="0"/>
              <a:sym typeface="+mn-ea"/>
            </a:endParaRPr>
          </a:p>
          <a:p>
            <a:pPr lvl="0" indent="0" algn="ctr">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8" name="TextBox 4">
            <a:extLst>
              <a:ext uri="{FF2B5EF4-FFF2-40B4-BE49-F238E27FC236}">
                <a16:creationId xmlns:a16="http://schemas.microsoft.com/office/drawing/2014/main" id="{F35F03A8-5401-8BD6-5157-30F5EA4DE9DD}"/>
              </a:ext>
            </a:extLst>
          </p:cNvPr>
          <p:cNvSpPr txBox="1"/>
          <p:nvPr/>
        </p:nvSpPr>
        <p:spPr>
          <a:xfrm>
            <a:off x="1752600" y="1725276"/>
            <a:ext cx="12420600" cy="1938992"/>
          </a:xfrm>
          <a:prstGeom prst="rect">
            <a:avLst/>
          </a:prstGeom>
          <a:noFill/>
        </p:spPr>
        <p:txBody>
          <a:bodyPr wrap="square" rtlCol="0">
            <a:spAutoFit/>
          </a:bodyPr>
          <a:lstStyle/>
          <a:p>
            <a:pPr algn="just"/>
            <a:r>
              <a:rPr lang="vi-VN" sz="3000" b="1" dirty="0">
                <a:latin typeface="+mj-lt"/>
              </a:rPr>
              <a:t>2. So </a:t>
            </a:r>
            <a:r>
              <a:rPr lang="vi-VN" sz="3000" b="1" dirty="0" err="1">
                <a:latin typeface="+mj-lt"/>
              </a:rPr>
              <a:t>sánh</a:t>
            </a:r>
            <a:r>
              <a:rPr lang="vi-VN" sz="3000" b="1" dirty="0">
                <a:latin typeface="+mj-lt"/>
              </a:rPr>
              <a:t> </a:t>
            </a:r>
            <a:r>
              <a:rPr lang="vi-VN" sz="3000" b="1" dirty="0" err="1">
                <a:latin typeface="+mj-lt"/>
              </a:rPr>
              <a:t>tốc</a:t>
            </a:r>
            <a:r>
              <a:rPr lang="vi-VN" sz="3000" b="1" dirty="0">
                <a:latin typeface="+mj-lt"/>
              </a:rPr>
              <a:t> </a:t>
            </a:r>
            <a:r>
              <a:rPr lang="vi-VN" sz="3000" b="1" dirty="0" err="1">
                <a:latin typeface="+mj-lt"/>
              </a:rPr>
              <a:t>độ</a:t>
            </a:r>
            <a:r>
              <a:rPr lang="vi-VN" sz="3000" b="1" dirty="0">
                <a:latin typeface="+mj-lt"/>
              </a:rPr>
              <a:t> </a:t>
            </a:r>
            <a:r>
              <a:rPr lang="vi-VN" sz="3000" b="1" dirty="0" err="1">
                <a:latin typeface="+mj-lt"/>
              </a:rPr>
              <a:t>cập</a:t>
            </a:r>
            <a:r>
              <a:rPr lang="vi-VN" sz="3000" b="1" dirty="0">
                <a:latin typeface="+mj-lt"/>
              </a:rPr>
              <a:t> </a:t>
            </a:r>
            <a:r>
              <a:rPr lang="vi-VN" sz="3000" b="1" dirty="0" err="1">
                <a:latin typeface="+mj-lt"/>
              </a:rPr>
              <a:t>nhật</a:t>
            </a:r>
            <a:endParaRPr lang="vi-VN" sz="3000" b="1" dirty="0">
              <a:latin typeface="+mj-lt"/>
            </a:endParaRPr>
          </a:p>
          <a:p>
            <a:pPr algn="just"/>
            <a:endParaRPr lang="vi-VN" sz="3000" b="1" dirty="0">
              <a:latin typeface="+mj-lt"/>
            </a:endParaRPr>
          </a:p>
          <a:p>
            <a:pPr algn="just"/>
            <a:r>
              <a:rPr lang="vi-VN" sz="3000" b="1" dirty="0">
                <a:latin typeface="+mj-lt"/>
              </a:rPr>
              <a:t>Câu </a:t>
            </a:r>
            <a:r>
              <a:rPr lang="vi-VN" sz="3000" b="1" dirty="0" err="1">
                <a:latin typeface="+mj-lt"/>
              </a:rPr>
              <a:t>lệnh</a:t>
            </a:r>
            <a:r>
              <a:rPr lang="vi-VN" sz="3000" b="1" dirty="0">
                <a:latin typeface="+mj-lt"/>
              </a:rPr>
              <a:t> truy </a:t>
            </a:r>
            <a:r>
              <a:rPr lang="vi-VN" sz="3000" b="1" dirty="0" err="1">
                <a:latin typeface="+mj-lt"/>
              </a:rPr>
              <a:t>vấn</a:t>
            </a:r>
            <a:r>
              <a:rPr lang="vi-VN" sz="3000" b="1" dirty="0">
                <a:latin typeface="+mj-lt"/>
              </a:rPr>
              <a:t> </a:t>
            </a:r>
            <a:r>
              <a:rPr lang="vi-VN" sz="3000" b="1" dirty="0" err="1">
                <a:latin typeface="+mj-lt"/>
              </a:rPr>
              <a:t>thực</a:t>
            </a:r>
            <a:r>
              <a:rPr lang="vi-VN" sz="3000" b="1" dirty="0">
                <a:latin typeface="+mj-lt"/>
              </a:rPr>
              <a:t> </a:t>
            </a:r>
            <a:r>
              <a:rPr lang="vi-VN" sz="3000" b="1" dirty="0" err="1">
                <a:latin typeface="+mj-lt"/>
              </a:rPr>
              <a:t>hiện</a:t>
            </a:r>
            <a:r>
              <a:rPr lang="vi-VN" sz="3000" b="1" dirty="0">
                <a:latin typeface="+mj-lt"/>
              </a:rPr>
              <a:t>:</a:t>
            </a:r>
          </a:p>
          <a:p>
            <a:pPr algn="just"/>
            <a:endParaRPr lang="vi-VN" sz="3000" b="1" dirty="0">
              <a:latin typeface="+mj-lt"/>
            </a:endParaRPr>
          </a:p>
        </p:txBody>
      </p:sp>
      <p:pic>
        <p:nvPicPr>
          <p:cNvPr id="4" name="Hình ảnh 3">
            <a:extLst>
              <a:ext uri="{FF2B5EF4-FFF2-40B4-BE49-F238E27FC236}">
                <a16:creationId xmlns:a16="http://schemas.microsoft.com/office/drawing/2014/main" id="{B71775CB-6012-9026-30DA-3E587998DD88}"/>
              </a:ext>
            </a:extLst>
          </p:cNvPr>
          <p:cNvPicPr>
            <a:picLocks noChangeAspect="1"/>
          </p:cNvPicPr>
          <p:nvPr/>
        </p:nvPicPr>
        <p:blipFill>
          <a:blip r:embed="rId2"/>
          <a:stretch>
            <a:fillRect/>
          </a:stretch>
        </p:blipFill>
        <p:spPr>
          <a:xfrm>
            <a:off x="1856357" y="3664268"/>
            <a:ext cx="14210413" cy="266985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5777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p:cNvGrpSpPr/>
          <p:nvPr/>
        </p:nvGrpSpPr>
        <p:grpSpPr>
          <a:xfrm>
            <a:off x="-820535" y="-1007180"/>
            <a:ext cx="4071759" cy="4071759"/>
            <a:chOff x="0" y="0"/>
            <a:chExt cx="6350000" cy="6350000"/>
          </a:xfrm>
        </p:grpSpPr>
        <p:sp>
          <p:nvSpPr>
            <p:cNvPr id="19"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20" name="Group 15"/>
          <p:cNvGrpSpPr/>
          <p:nvPr/>
        </p:nvGrpSpPr>
        <p:grpSpPr>
          <a:xfrm>
            <a:off x="16904339" y="9518809"/>
            <a:ext cx="750204" cy="750204"/>
            <a:chOff x="0" y="0"/>
            <a:chExt cx="6350000" cy="6350000"/>
          </a:xfrm>
        </p:grpSpPr>
        <p:sp>
          <p:nvSpPr>
            <p:cNvPr id="22"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25" name="Rounded Rectangle 24"/>
          <p:cNvSpPr/>
          <p:nvPr/>
        </p:nvSpPr>
        <p:spPr>
          <a:xfrm rot="5400000">
            <a:off x="4130696" y="-3852644"/>
            <a:ext cx="9798008" cy="1775460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D829AA3B-CE8E-0638-84FC-146098AB7158}"/>
              </a:ext>
            </a:extLst>
          </p:cNvPr>
          <p:cNvGraphicFramePr/>
          <p:nvPr>
            <p:extLst>
              <p:ext uri="{D42A27DB-BD31-4B8C-83A1-F6EECF244321}">
                <p14:modId xmlns:p14="http://schemas.microsoft.com/office/powerpoint/2010/main" val="647278694"/>
              </p:ext>
            </p:extLst>
          </p:nvPr>
        </p:nvGraphicFramePr>
        <p:xfrm>
          <a:off x="2971800" y="1409700"/>
          <a:ext cx="11125199" cy="6247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3611123"/>
      </p:ext>
    </p:extLst>
  </p:cSld>
  <p:clrMapOvr>
    <a:masterClrMapping/>
  </p:clrMapOvr>
  <mc:AlternateContent xmlns:mc="http://schemas.openxmlformats.org/markup-compatibility/2006" xmlns:p14="http://schemas.microsoft.com/office/powerpoint/2010/main">
    <mc:Choice Requires="p14">
      <p:transition p14:dur="250">
        <p:cover dir="u"/>
      </p:transition>
    </mc:Choice>
    <mc:Fallback xmlns="">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3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800" fill="hold"/>
                                        <p:tgtEl>
                                          <p:spTgt spid="18"/>
                                        </p:tgtEl>
                                        <p:attrNameLst>
                                          <p:attrName>ppt_x</p:attrName>
                                        </p:attrNameLst>
                                      </p:cBhvr>
                                      <p:tavLst>
                                        <p:tav tm="0">
                                          <p:val>
                                            <p:strVal val="0-#ppt_w/2"/>
                                          </p:val>
                                        </p:tav>
                                        <p:tav tm="100000">
                                          <p:val>
                                            <p:strVal val="#ppt_x"/>
                                          </p:val>
                                        </p:tav>
                                      </p:tavLst>
                                    </p:anim>
                                    <p:anim calcmode="lin" valueType="num">
                                      <p:cBhvr additive="base">
                                        <p:cTn id="8" dur="8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10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100" fill="hold"/>
                                        <p:tgtEl>
                                          <p:spTgt spid="20"/>
                                        </p:tgtEl>
                                        <p:attrNameLst>
                                          <p:attrName>ppt_x</p:attrName>
                                        </p:attrNameLst>
                                      </p:cBhvr>
                                      <p:tavLst>
                                        <p:tav tm="0">
                                          <p:val>
                                            <p:strVal val="1+#ppt_w/2"/>
                                          </p:val>
                                        </p:tav>
                                        <p:tav tm="100000">
                                          <p:val>
                                            <p:strVal val="#ppt_x"/>
                                          </p:val>
                                        </p:tav>
                                      </p:tavLst>
                                    </p:anim>
                                    <p:anim calcmode="lin" valueType="num">
                                      <p:cBhvr additive="base">
                                        <p:cTn id="12" dur="1100" fill="hold"/>
                                        <p:tgtEl>
                                          <p:spTgt spid="20"/>
                                        </p:tgtEl>
                                        <p:attrNameLst>
                                          <p:attrName>ppt_y</p:attrName>
                                        </p:attrNameLst>
                                      </p:cBhvr>
                                      <p:tavLst>
                                        <p:tav tm="0">
                                          <p:val>
                                            <p:strVal val="1+#ppt_h/2"/>
                                          </p:val>
                                        </p:tav>
                                        <p:tav tm="100000">
                                          <p:val>
                                            <p:strVal val="#ppt_y"/>
                                          </p:val>
                                        </p:tav>
                                      </p:tavLst>
                                    </p:anim>
                                  </p:childTnLst>
                                </p:cTn>
                              </p:par>
                              <p:par>
                                <p:cTn id="13" presetID="47" presetClass="entr" presetSubtype="0" fill="hold" grpId="0" nodeType="withEffect">
                                  <p:stCondLst>
                                    <p:cond delay="9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498629"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371600" y="698482"/>
            <a:ext cx="14695170" cy="1384995"/>
          </a:xfrm>
          <a:prstGeom prst="rect">
            <a:avLst/>
          </a:prstGeom>
          <a:noFill/>
        </p:spPr>
        <p:txBody>
          <a:bodyPr wrap="square" rtlCol="0">
            <a:spAutoFit/>
          </a:bodyPr>
          <a:lstStyle/>
          <a:p>
            <a:pPr lvl="0" indent="0" algn="ctr">
              <a:buFont typeface="Arial" panose="020B0604020202020204" pitchFamily="34" charset="0"/>
              <a:buNone/>
            </a:pPr>
            <a:r>
              <a:rPr lang="vi-VN" sz="4200" b="1" dirty="0">
                <a:latin typeface="Times New Roman" panose="02020603050405020304" pitchFamily="18" charset="0"/>
                <a:cs typeface="Times New Roman" panose="02020603050405020304" pitchFamily="18" charset="0"/>
                <a:sym typeface="+mn-ea"/>
              </a:rPr>
              <a:t>KẾT QUẢ SO SÁNH</a:t>
            </a:r>
            <a:endParaRPr lang="en-US" sz="4200" b="1" dirty="0">
              <a:latin typeface="Times New Roman" panose="02020603050405020304" pitchFamily="18" charset="0"/>
              <a:cs typeface="Times New Roman" panose="02020603050405020304" pitchFamily="18" charset="0"/>
              <a:sym typeface="+mn-ea"/>
            </a:endParaRPr>
          </a:p>
          <a:p>
            <a:pPr lvl="0" indent="0" algn="ctr">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8" name="TextBox 4">
            <a:extLst>
              <a:ext uri="{FF2B5EF4-FFF2-40B4-BE49-F238E27FC236}">
                <a16:creationId xmlns:a16="http://schemas.microsoft.com/office/drawing/2014/main" id="{F35F03A8-5401-8BD6-5157-30F5EA4DE9DD}"/>
              </a:ext>
            </a:extLst>
          </p:cNvPr>
          <p:cNvSpPr txBox="1"/>
          <p:nvPr/>
        </p:nvSpPr>
        <p:spPr>
          <a:xfrm>
            <a:off x="1828800" y="1396274"/>
            <a:ext cx="12420600" cy="553998"/>
          </a:xfrm>
          <a:prstGeom prst="rect">
            <a:avLst/>
          </a:prstGeom>
          <a:noFill/>
        </p:spPr>
        <p:txBody>
          <a:bodyPr wrap="square" rtlCol="0">
            <a:spAutoFit/>
          </a:bodyPr>
          <a:lstStyle/>
          <a:p>
            <a:pPr algn="just"/>
            <a:r>
              <a:rPr lang="vi-VN" sz="3000" b="1" dirty="0" err="1">
                <a:latin typeface="+mj-lt"/>
              </a:rPr>
              <a:t>Bảng</a:t>
            </a:r>
            <a:r>
              <a:rPr lang="vi-VN" sz="3000" b="1" dirty="0">
                <a:latin typeface="+mj-lt"/>
              </a:rPr>
              <a:t> </a:t>
            </a:r>
            <a:r>
              <a:rPr lang="vi-VN" sz="3000" b="1" dirty="0" err="1">
                <a:latin typeface="+mj-lt"/>
              </a:rPr>
              <a:t>thống</a:t>
            </a:r>
            <a:r>
              <a:rPr lang="vi-VN" sz="3000" b="1" dirty="0">
                <a:latin typeface="+mj-lt"/>
              </a:rPr>
              <a:t> kê </a:t>
            </a:r>
            <a:r>
              <a:rPr lang="vi-VN" sz="3000" b="1" dirty="0" err="1">
                <a:latin typeface="+mj-lt"/>
              </a:rPr>
              <a:t>kết</a:t>
            </a:r>
            <a:r>
              <a:rPr lang="vi-VN" sz="3000" b="1" dirty="0">
                <a:latin typeface="+mj-lt"/>
              </a:rPr>
              <a:t> </a:t>
            </a:r>
            <a:r>
              <a:rPr lang="vi-VN" sz="3000" b="1" dirty="0" err="1">
                <a:latin typeface="+mj-lt"/>
              </a:rPr>
              <a:t>quả</a:t>
            </a:r>
            <a:r>
              <a:rPr lang="vi-VN" sz="3000" b="1" dirty="0">
                <a:latin typeface="+mj-lt"/>
              </a:rPr>
              <a:t>:</a:t>
            </a:r>
          </a:p>
        </p:txBody>
      </p:sp>
      <p:graphicFrame>
        <p:nvGraphicFramePr>
          <p:cNvPr id="5" name="Bảng 4">
            <a:extLst>
              <a:ext uri="{FF2B5EF4-FFF2-40B4-BE49-F238E27FC236}">
                <a16:creationId xmlns:a16="http://schemas.microsoft.com/office/drawing/2014/main" id="{2843A7A1-591E-B799-D965-1299D3CB8F6A}"/>
              </a:ext>
            </a:extLst>
          </p:cNvPr>
          <p:cNvGraphicFramePr>
            <a:graphicFrameLocks noGrp="1"/>
          </p:cNvGraphicFramePr>
          <p:nvPr>
            <p:extLst>
              <p:ext uri="{D42A27DB-BD31-4B8C-83A1-F6EECF244321}">
                <p14:modId xmlns:p14="http://schemas.microsoft.com/office/powerpoint/2010/main" val="99797328"/>
              </p:ext>
            </p:extLst>
          </p:nvPr>
        </p:nvGraphicFramePr>
        <p:xfrm>
          <a:off x="1856509" y="2247900"/>
          <a:ext cx="13513117" cy="2898775"/>
        </p:xfrm>
        <a:graphic>
          <a:graphicData uri="http://schemas.openxmlformats.org/drawingml/2006/table">
            <a:tbl>
              <a:tblPr firstRow="1" firstCol="1" bandRow="1">
                <a:tableStyleId>{5C22544A-7EE6-4342-B048-85BDC9FD1C3A}</a:tableStyleId>
              </a:tblPr>
              <a:tblGrid>
                <a:gridCol w="2907942">
                  <a:extLst>
                    <a:ext uri="{9D8B030D-6E8A-4147-A177-3AD203B41FA5}">
                      <a16:colId xmlns:a16="http://schemas.microsoft.com/office/drawing/2014/main" val="910902600"/>
                    </a:ext>
                  </a:extLst>
                </a:gridCol>
                <a:gridCol w="1628741">
                  <a:extLst>
                    <a:ext uri="{9D8B030D-6E8A-4147-A177-3AD203B41FA5}">
                      <a16:colId xmlns:a16="http://schemas.microsoft.com/office/drawing/2014/main" val="2761727979"/>
                    </a:ext>
                  </a:extLst>
                </a:gridCol>
                <a:gridCol w="1628741">
                  <a:extLst>
                    <a:ext uri="{9D8B030D-6E8A-4147-A177-3AD203B41FA5}">
                      <a16:colId xmlns:a16="http://schemas.microsoft.com/office/drawing/2014/main" val="695583719"/>
                    </a:ext>
                  </a:extLst>
                </a:gridCol>
                <a:gridCol w="1527404">
                  <a:extLst>
                    <a:ext uri="{9D8B030D-6E8A-4147-A177-3AD203B41FA5}">
                      <a16:colId xmlns:a16="http://schemas.microsoft.com/office/drawing/2014/main" val="1767158791"/>
                    </a:ext>
                  </a:extLst>
                </a:gridCol>
                <a:gridCol w="1456908">
                  <a:extLst>
                    <a:ext uri="{9D8B030D-6E8A-4147-A177-3AD203B41FA5}">
                      <a16:colId xmlns:a16="http://schemas.microsoft.com/office/drawing/2014/main" val="1295129001"/>
                    </a:ext>
                  </a:extLst>
                </a:gridCol>
                <a:gridCol w="1456908">
                  <a:extLst>
                    <a:ext uri="{9D8B030D-6E8A-4147-A177-3AD203B41FA5}">
                      <a16:colId xmlns:a16="http://schemas.microsoft.com/office/drawing/2014/main" val="732711804"/>
                    </a:ext>
                  </a:extLst>
                </a:gridCol>
                <a:gridCol w="1456908">
                  <a:extLst>
                    <a:ext uri="{9D8B030D-6E8A-4147-A177-3AD203B41FA5}">
                      <a16:colId xmlns:a16="http://schemas.microsoft.com/office/drawing/2014/main" val="4117524452"/>
                    </a:ext>
                  </a:extLst>
                </a:gridCol>
                <a:gridCol w="1449565">
                  <a:extLst>
                    <a:ext uri="{9D8B030D-6E8A-4147-A177-3AD203B41FA5}">
                      <a16:colId xmlns:a16="http://schemas.microsoft.com/office/drawing/2014/main" val="3143887363"/>
                    </a:ext>
                  </a:extLst>
                </a:gridCol>
              </a:tblGrid>
              <a:tr h="353001">
                <a:tc rowSpan="2">
                  <a:txBody>
                    <a:bodyPr/>
                    <a:lstStyle/>
                    <a:p>
                      <a:pPr marL="0" marR="0" indent="0" algn="ctr">
                        <a:lnSpc>
                          <a:spcPct val="107000"/>
                        </a:lnSpc>
                        <a:spcBef>
                          <a:spcPts val="0"/>
                        </a:spcBef>
                        <a:spcAft>
                          <a:spcPts val="0"/>
                        </a:spcAft>
                      </a:pPr>
                      <a:r>
                        <a:rPr lang="vi-VN" sz="2000" cap="all" baseline="0" dirty="0" err="1">
                          <a:effectLst/>
                        </a:rPr>
                        <a:t>Số</a:t>
                      </a:r>
                      <a:r>
                        <a:rPr lang="vi-VN" sz="2000" cap="all" baseline="0" dirty="0">
                          <a:effectLst/>
                        </a:rPr>
                        <a:t> </a:t>
                      </a:r>
                      <a:r>
                        <a:rPr lang="vi-VN" sz="2000" cap="all" baseline="0" dirty="0" err="1">
                          <a:effectLst/>
                        </a:rPr>
                        <a:t>user</a:t>
                      </a:r>
                      <a:r>
                        <a:rPr lang="vi-VN" sz="2000" cap="all" baseline="0" dirty="0">
                          <a:effectLst/>
                        </a:rPr>
                        <a:t> </a:t>
                      </a:r>
                      <a:r>
                        <a:rPr lang="vi-VN" sz="2000" cap="all" baseline="0" dirty="0" err="1">
                          <a:effectLst/>
                        </a:rPr>
                        <a:t>cùng</a:t>
                      </a:r>
                      <a:r>
                        <a:rPr lang="vi-VN" sz="2000" cap="all" baseline="0" dirty="0">
                          <a:effectLst/>
                        </a:rPr>
                        <a:t> truy </a:t>
                      </a:r>
                      <a:r>
                        <a:rPr lang="vi-VN" sz="2000" cap="all" baseline="0" dirty="0" err="1">
                          <a:effectLst/>
                        </a:rPr>
                        <a:t>vấn</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500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1000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1500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2000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3000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5000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146026160"/>
                  </a:ext>
                </a:extLst>
              </a:tr>
              <a:tr h="1096386">
                <a:tc vMerge="1">
                  <a:txBody>
                    <a:bodyPr/>
                    <a:lstStyle/>
                    <a:p>
                      <a:endParaRPr lang="vi-VN"/>
                    </a:p>
                  </a:txBody>
                  <a:tcPr/>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dirty="0" err="1">
                          <a:effectLst/>
                        </a:rPr>
                        <a:t>Thời</a:t>
                      </a:r>
                      <a:r>
                        <a:rPr lang="vi-VN" sz="2000" cap="all" baseline="0" dirty="0">
                          <a:effectLst/>
                        </a:rPr>
                        <a:t> gian </a:t>
                      </a:r>
                      <a:r>
                        <a:rPr lang="vi-VN" sz="2000" cap="all" baseline="0" dirty="0" err="1">
                          <a:effectLst/>
                        </a:rPr>
                        <a:t>tb</a:t>
                      </a:r>
                      <a:endParaRPr lang="vi-VN" sz="2000" cap="all" baseline="0" dirty="0">
                        <a:effectLst/>
                      </a:endParaRPr>
                    </a:p>
                    <a:p>
                      <a:pPr marL="0" marR="0" indent="0" algn="ctr">
                        <a:lnSpc>
                          <a:spcPct val="107000"/>
                        </a:lnSpc>
                        <a:spcBef>
                          <a:spcPts val="0"/>
                        </a:spcBef>
                        <a:spcAft>
                          <a:spcPts val="0"/>
                        </a:spcAft>
                      </a:pPr>
                      <a:r>
                        <a:rPr lang="vi-VN" sz="2000" cap="all" baseline="0" dirty="0">
                          <a:effectLst/>
                        </a:rPr>
                        <a:t>(</a:t>
                      </a:r>
                      <a:r>
                        <a:rPr lang="vi-VN" sz="2000" cap="all" baseline="0" dirty="0" err="1">
                          <a:effectLst/>
                        </a:rPr>
                        <a:t>ms</a:t>
                      </a:r>
                      <a:r>
                        <a:rPr lang="vi-VN" sz="2000" cap="all" baseline="0" dirty="0">
                          <a:effectLst/>
                        </a:rPr>
                        <a:t>)</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3098337474"/>
                  </a:ext>
                </a:extLst>
              </a:tr>
              <a:tr h="724694">
                <a:tc>
                  <a:txBody>
                    <a:bodyPr/>
                    <a:lstStyle/>
                    <a:p>
                      <a:pPr marL="0" marR="0" indent="0">
                        <a:lnSpc>
                          <a:spcPct val="107000"/>
                        </a:lnSpc>
                        <a:spcBef>
                          <a:spcPts val="0"/>
                        </a:spcBef>
                        <a:spcAft>
                          <a:spcPts val="0"/>
                        </a:spcAft>
                      </a:pPr>
                      <a:r>
                        <a:rPr lang="vi-VN" sz="2000" cap="all" baseline="0">
                          <a:effectLst/>
                        </a:rPr>
                        <a:t>SQL Server</a:t>
                      </a:r>
                    </a:p>
                    <a:p>
                      <a:pPr marL="0" marR="0" indent="0">
                        <a:lnSpc>
                          <a:spcPct val="107000"/>
                        </a:lnSpc>
                        <a:spcBef>
                          <a:spcPts val="0"/>
                        </a:spcBef>
                        <a:spcAft>
                          <a:spcPts val="0"/>
                        </a:spcAft>
                      </a:pPr>
                      <a:r>
                        <a:rPr lang="vi-VN" sz="2000" cap="all" baseline="0">
                          <a:effectLst/>
                        </a:rPr>
                        <a:t> </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1</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51</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292 </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431</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431</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881</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1292</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extLst>
                  <a:ext uri="{0D108BD9-81ED-4DB2-BD59-A6C34878D82A}">
                    <a16:rowId xmlns:a16="http://schemas.microsoft.com/office/drawing/2014/main" val="1867434243"/>
                  </a:ext>
                </a:extLst>
              </a:tr>
              <a:tr h="724694">
                <a:tc>
                  <a:txBody>
                    <a:bodyPr/>
                    <a:lstStyle/>
                    <a:p>
                      <a:pPr marL="0" marR="0" indent="0">
                        <a:lnSpc>
                          <a:spcPct val="107000"/>
                        </a:lnSpc>
                        <a:spcBef>
                          <a:spcPts val="0"/>
                        </a:spcBef>
                        <a:spcAft>
                          <a:spcPts val="0"/>
                        </a:spcAft>
                      </a:pPr>
                      <a:r>
                        <a:rPr lang="vi-VN" sz="2000" cap="all" baseline="0">
                          <a:effectLst/>
                        </a:rPr>
                        <a:t>MongoDB</a:t>
                      </a:r>
                    </a:p>
                    <a:p>
                      <a:pPr marL="0" marR="0" indent="0">
                        <a:lnSpc>
                          <a:spcPct val="107000"/>
                        </a:lnSpc>
                        <a:spcBef>
                          <a:spcPts val="0"/>
                        </a:spcBef>
                        <a:spcAft>
                          <a:spcPts val="0"/>
                        </a:spcAft>
                      </a:pPr>
                      <a:r>
                        <a:rPr lang="vi-VN" sz="2000" cap="all" baseline="0">
                          <a:effectLst/>
                        </a:rPr>
                        <a:t> </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1</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5</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14</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15</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20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123</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dirty="0">
                          <a:effectLst/>
                        </a:rPr>
                        <a:t>314</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extLst>
                  <a:ext uri="{0D108BD9-81ED-4DB2-BD59-A6C34878D82A}">
                    <a16:rowId xmlns:a16="http://schemas.microsoft.com/office/drawing/2014/main" val="324905066"/>
                  </a:ext>
                </a:extLst>
              </a:tr>
            </a:tbl>
          </a:graphicData>
        </a:graphic>
      </p:graphicFrame>
      <p:sp>
        <p:nvSpPr>
          <p:cNvPr id="4" name="TextBox 4">
            <a:extLst>
              <a:ext uri="{FF2B5EF4-FFF2-40B4-BE49-F238E27FC236}">
                <a16:creationId xmlns:a16="http://schemas.microsoft.com/office/drawing/2014/main" id="{8B0D05DD-1AD4-9C36-0089-0C9E5250BA5A}"/>
              </a:ext>
            </a:extLst>
          </p:cNvPr>
          <p:cNvSpPr txBox="1"/>
          <p:nvPr/>
        </p:nvSpPr>
        <p:spPr>
          <a:xfrm>
            <a:off x="1808018" y="5472231"/>
            <a:ext cx="12420600" cy="553998"/>
          </a:xfrm>
          <a:prstGeom prst="rect">
            <a:avLst/>
          </a:prstGeom>
          <a:noFill/>
        </p:spPr>
        <p:txBody>
          <a:bodyPr wrap="square" rtlCol="0">
            <a:spAutoFit/>
          </a:bodyPr>
          <a:lstStyle/>
          <a:p>
            <a:pPr algn="just"/>
            <a:r>
              <a:rPr lang="vi-VN" sz="3000" b="1">
                <a:latin typeface="+mj-lt"/>
              </a:rPr>
              <a:t>Biểu đồ:</a:t>
            </a:r>
            <a:endParaRPr lang="vi-VN" sz="3000" b="1" dirty="0">
              <a:latin typeface="+mj-lt"/>
            </a:endParaRPr>
          </a:p>
        </p:txBody>
      </p:sp>
      <p:pic>
        <p:nvPicPr>
          <p:cNvPr id="6" name="Picture 5">
            <a:extLst>
              <a:ext uri="{FF2B5EF4-FFF2-40B4-BE49-F238E27FC236}">
                <a16:creationId xmlns:a16="http://schemas.microsoft.com/office/drawing/2014/main" id="{497E29A4-4702-EFFC-67E1-B4A78E755BD3}"/>
              </a:ext>
            </a:extLst>
          </p:cNvPr>
          <p:cNvPicPr>
            <a:picLocks noChangeAspect="1"/>
          </p:cNvPicPr>
          <p:nvPr/>
        </p:nvPicPr>
        <p:blipFill>
          <a:blip r:embed="rId2"/>
          <a:stretch>
            <a:fillRect/>
          </a:stretch>
        </p:blipFill>
        <p:spPr>
          <a:xfrm>
            <a:off x="7723279" y="5749230"/>
            <a:ext cx="7660202" cy="3578029"/>
          </a:xfrm>
          <a:prstGeom prst="rect">
            <a:avLst/>
          </a:prstGeom>
        </p:spPr>
      </p:pic>
    </p:spTree>
    <p:extLst>
      <p:ext uri="{BB962C8B-B14F-4D97-AF65-F5344CB8AC3E}">
        <p14:creationId xmlns:p14="http://schemas.microsoft.com/office/powerpoint/2010/main" val="205828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10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371600" y="698482"/>
            <a:ext cx="14695170" cy="1384995"/>
          </a:xfrm>
          <a:prstGeom prst="rect">
            <a:avLst/>
          </a:prstGeom>
          <a:noFill/>
        </p:spPr>
        <p:txBody>
          <a:bodyPr wrap="square" rtlCol="0">
            <a:spAutoFit/>
          </a:bodyPr>
          <a:lstStyle/>
          <a:p>
            <a:pPr lvl="0" indent="0" algn="ctr">
              <a:buFont typeface="Arial" panose="020B0604020202020204" pitchFamily="34" charset="0"/>
              <a:buNone/>
            </a:pPr>
            <a:r>
              <a:rPr lang="vi-VN" sz="4200" b="1" dirty="0">
                <a:latin typeface="Times New Roman" panose="02020603050405020304" pitchFamily="18" charset="0"/>
                <a:cs typeface="Times New Roman" panose="02020603050405020304" pitchFamily="18" charset="0"/>
                <a:sym typeface="+mn-ea"/>
              </a:rPr>
              <a:t>KẾT QUẢ SO SÁNH</a:t>
            </a:r>
            <a:endParaRPr lang="en-US" sz="4200" b="1" dirty="0">
              <a:latin typeface="Times New Roman" panose="02020603050405020304" pitchFamily="18" charset="0"/>
              <a:cs typeface="Times New Roman" panose="02020603050405020304" pitchFamily="18" charset="0"/>
              <a:sym typeface="+mn-ea"/>
            </a:endParaRPr>
          </a:p>
          <a:p>
            <a:pPr lvl="0" indent="0" algn="ctr">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8" name="TextBox 4">
            <a:extLst>
              <a:ext uri="{FF2B5EF4-FFF2-40B4-BE49-F238E27FC236}">
                <a16:creationId xmlns:a16="http://schemas.microsoft.com/office/drawing/2014/main" id="{F35F03A8-5401-8BD6-5157-30F5EA4DE9DD}"/>
              </a:ext>
            </a:extLst>
          </p:cNvPr>
          <p:cNvSpPr txBox="1"/>
          <p:nvPr/>
        </p:nvSpPr>
        <p:spPr>
          <a:xfrm>
            <a:off x="1981200" y="1725276"/>
            <a:ext cx="12420600" cy="1938992"/>
          </a:xfrm>
          <a:prstGeom prst="rect">
            <a:avLst/>
          </a:prstGeom>
          <a:noFill/>
        </p:spPr>
        <p:txBody>
          <a:bodyPr wrap="square" rtlCol="0">
            <a:spAutoFit/>
          </a:bodyPr>
          <a:lstStyle/>
          <a:p>
            <a:pPr algn="just"/>
            <a:r>
              <a:rPr lang="vi-VN" sz="3000" b="1" dirty="0">
                <a:latin typeface="+mj-lt"/>
              </a:rPr>
              <a:t>3. So </a:t>
            </a:r>
            <a:r>
              <a:rPr lang="vi-VN" sz="3000" b="1" dirty="0" err="1">
                <a:latin typeface="+mj-lt"/>
              </a:rPr>
              <a:t>sánh</a:t>
            </a:r>
            <a:r>
              <a:rPr lang="vi-VN" sz="3000" b="1" dirty="0">
                <a:latin typeface="+mj-lt"/>
              </a:rPr>
              <a:t> </a:t>
            </a:r>
            <a:r>
              <a:rPr lang="vi-VN" sz="3000" b="1" dirty="0" err="1">
                <a:latin typeface="+mj-lt"/>
              </a:rPr>
              <a:t>tốc</a:t>
            </a:r>
            <a:r>
              <a:rPr lang="vi-VN" sz="3000" b="1" dirty="0">
                <a:latin typeface="+mj-lt"/>
              </a:rPr>
              <a:t> </a:t>
            </a:r>
            <a:r>
              <a:rPr lang="vi-VN" sz="3000" b="1" dirty="0" err="1">
                <a:latin typeface="+mj-lt"/>
              </a:rPr>
              <a:t>độ</a:t>
            </a:r>
            <a:r>
              <a:rPr lang="vi-VN" sz="3000" b="1" dirty="0">
                <a:latin typeface="+mj-lt"/>
              </a:rPr>
              <a:t> </a:t>
            </a:r>
            <a:r>
              <a:rPr lang="vi-VN" sz="3000" b="1" dirty="0" err="1">
                <a:latin typeface="+mj-lt"/>
              </a:rPr>
              <a:t>insert</a:t>
            </a:r>
            <a:endParaRPr lang="vi-VN" sz="3000" b="1" dirty="0">
              <a:latin typeface="+mj-lt"/>
            </a:endParaRPr>
          </a:p>
          <a:p>
            <a:pPr algn="just"/>
            <a:endParaRPr lang="vi-VN" sz="3000" b="1" dirty="0">
              <a:latin typeface="+mj-lt"/>
            </a:endParaRPr>
          </a:p>
          <a:p>
            <a:pPr algn="just"/>
            <a:r>
              <a:rPr lang="vi-VN" sz="3000" b="1" dirty="0">
                <a:latin typeface="+mj-lt"/>
              </a:rPr>
              <a:t>Câu </a:t>
            </a:r>
            <a:r>
              <a:rPr lang="vi-VN" sz="3000" b="1" dirty="0" err="1">
                <a:latin typeface="+mj-lt"/>
              </a:rPr>
              <a:t>lệnh</a:t>
            </a:r>
            <a:r>
              <a:rPr lang="vi-VN" sz="3000" b="1" dirty="0">
                <a:latin typeface="+mj-lt"/>
              </a:rPr>
              <a:t> truy </a:t>
            </a:r>
            <a:r>
              <a:rPr lang="vi-VN" sz="3000" b="1" dirty="0" err="1">
                <a:latin typeface="+mj-lt"/>
              </a:rPr>
              <a:t>vấn</a:t>
            </a:r>
            <a:r>
              <a:rPr lang="vi-VN" sz="3000" b="1" dirty="0">
                <a:latin typeface="+mj-lt"/>
              </a:rPr>
              <a:t> </a:t>
            </a:r>
            <a:r>
              <a:rPr lang="vi-VN" sz="3000" b="1" dirty="0" err="1">
                <a:latin typeface="+mj-lt"/>
              </a:rPr>
              <a:t>thực</a:t>
            </a:r>
            <a:r>
              <a:rPr lang="vi-VN" sz="3000" b="1" dirty="0">
                <a:latin typeface="+mj-lt"/>
              </a:rPr>
              <a:t> </a:t>
            </a:r>
            <a:r>
              <a:rPr lang="vi-VN" sz="3000" b="1" dirty="0" err="1">
                <a:latin typeface="+mj-lt"/>
              </a:rPr>
              <a:t>hiện</a:t>
            </a:r>
            <a:r>
              <a:rPr lang="vi-VN" sz="3000" b="1" dirty="0">
                <a:latin typeface="+mj-lt"/>
              </a:rPr>
              <a:t>:</a:t>
            </a:r>
          </a:p>
          <a:p>
            <a:pPr algn="just"/>
            <a:endParaRPr lang="vi-VN" sz="3000" b="1" dirty="0">
              <a:latin typeface="+mj-lt"/>
            </a:endParaRPr>
          </a:p>
        </p:txBody>
      </p:sp>
      <p:pic>
        <p:nvPicPr>
          <p:cNvPr id="5" name="Hình ảnh 4">
            <a:extLst>
              <a:ext uri="{FF2B5EF4-FFF2-40B4-BE49-F238E27FC236}">
                <a16:creationId xmlns:a16="http://schemas.microsoft.com/office/drawing/2014/main" id="{B4C39E69-BFE3-A7CC-14DB-AF04967435CB}"/>
              </a:ext>
            </a:extLst>
          </p:cNvPr>
          <p:cNvPicPr>
            <a:picLocks noChangeAspect="1"/>
          </p:cNvPicPr>
          <p:nvPr/>
        </p:nvPicPr>
        <p:blipFill>
          <a:blip r:embed="rId2"/>
          <a:stretch>
            <a:fillRect/>
          </a:stretch>
        </p:blipFill>
        <p:spPr>
          <a:xfrm>
            <a:off x="1924129" y="3924300"/>
            <a:ext cx="14001671" cy="4724400"/>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30436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371600" y="698482"/>
            <a:ext cx="14695170" cy="1384995"/>
          </a:xfrm>
          <a:prstGeom prst="rect">
            <a:avLst/>
          </a:prstGeom>
          <a:noFill/>
        </p:spPr>
        <p:txBody>
          <a:bodyPr wrap="square" rtlCol="0">
            <a:spAutoFit/>
          </a:bodyPr>
          <a:lstStyle/>
          <a:p>
            <a:pPr lvl="0" indent="0" algn="ctr">
              <a:buFont typeface="Arial" panose="020B0604020202020204" pitchFamily="34" charset="0"/>
              <a:buNone/>
            </a:pPr>
            <a:r>
              <a:rPr lang="vi-VN" sz="4200" b="1" dirty="0">
                <a:latin typeface="Times New Roman" panose="02020603050405020304" pitchFamily="18" charset="0"/>
                <a:cs typeface="Times New Roman" panose="02020603050405020304" pitchFamily="18" charset="0"/>
                <a:sym typeface="+mn-ea"/>
              </a:rPr>
              <a:t>KẾT QUẢ SO SÁNH</a:t>
            </a:r>
            <a:endParaRPr lang="en-US" sz="4200" b="1" dirty="0">
              <a:latin typeface="Times New Roman" panose="02020603050405020304" pitchFamily="18" charset="0"/>
              <a:cs typeface="Times New Roman" panose="02020603050405020304" pitchFamily="18" charset="0"/>
              <a:sym typeface="+mn-ea"/>
            </a:endParaRPr>
          </a:p>
          <a:p>
            <a:pPr lvl="0" indent="0" algn="ctr">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8" name="TextBox 4">
            <a:extLst>
              <a:ext uri="{FF2B5EF4-FFF2-40B4-BE49-F238E27FC236}">
                <a16:creationId xmlns:a16="http://schemas.microsoft.com/office/drawing/2014/main" id="{F35F03A8-5401-8BD6-5157-30F5EA4DE9DD}"/>
              </a:ext>
            </a:extLst>
          </p:cNvPr>
          <p:cNvSpPr txBox="1"/>
          <p:nvPr/>
        </p:nvSpPr>
        <p:spPr>
          <a:xfrm>
            <a:off x="2057400" y="1387515"/>
            <a:ext cx="12420600" cy="553998"/>
          </a:xfrm>
          <a:prstGeom prst="rect">
            <a:avLst/>
          </a:prstGeom>
          <a:noFill/>
        </p:spPr>
        <p:txBody>
          <a:bodyPr wrap="square" rtlCol="0">
            <a:spAutoFit/>
          </a:bodyPr>
          <a:lstStyle/>
          <a:p>
            <a:pPr algn="just"/>
            <a:r>
              <a:rPr lang="vi-VN" sz="3000" b="1" dirty="0" err="1">
                <a:latin typeface="+mj-lt"/>
              </a:rPr>
              <a:t>Bảng</a:t>
            </a:r>
            <a:r>
              <a:rPr lang="vi-VN" sz="3000" b="1" dirty="0">
                <a:latin typeface="+mj-lt"/>
              </a:rPr>
              <a:t> </a:t>
            </a:r>
            <a:r>
              <a:rPr lang="vi-VN" sz="3000" b="1" dirty="0" err="1">
                <a:latin typeface="+mj-lt"/>
              </a:rPr>
              <a:t>thống</a:t>
            </a:r>
            <a:r>
              <a:rPr lang="vi-VN" sz="3000" b="1" dirty="0">
                <a:latin typeface="+mj-lt"/>
              </a:rPr>
              <a:t> kê </a:t>
            </a:r>
            <a:r>
              <a:rPr lang="vi-VN" sz="3000" b="1" dirty="0" err="1">
                <a:latin typeface="+mj-lt"/>
              </a:rPr>
              <a:t>kết</a:t>
            </a:r>
            <a:r>
              <a:rPr lang="vi-VN" sz="3000" b="1" dirty="0">
                <a:latin typeface="+mj-lt"/>
              </a:rPr>
              <a:t> </a:t>
            </a:r>
            <a:r>
              <a:rPr lang="vi-VN" sz="3000" b="1" dirty="0" err="1">
                <a:latin typeface="+mj-lt"/>
              </a:rPr>
              <a:t>quả</a:t>
            </a:r>
            <a:r>
              <a:rPr lang="vi-VN" sz="3000" b="1" dirty="0">
                <a:latin typeface="+mj-lt"/>
              </a:rPr>
              <a:t>:</a:t>
            </a:r>
          </a:p>
        </p:txBody>
      </p:sp>
      <p:graphicFrame>
        <p:nvGraphicFramePr>
          <p:cNvPr id="4" name="Bảng 3">
            <a:extLst>
              <a:ext uri="{FF2B5EF4-FFF2-40B4-BE49-F238E27FC236}">
                <a16:creationId xmlns:a16="http://schemas.microsoft.com/office/drawing/2014/main" id="{3413825E-C65F-EA45-A7E0-0D29F06FE1EC}"/>
              </a:ext>
            </a:extLst>
          </p:cNvPr>
          <p:cNvGraphicFramePr>
            <a:graphicFrameLocks noGrp="1"/>
          </p:cNvGraphicFramePr>
          <p:nvPr>
            <p:extLst>
              <p:ext uri="{D42A27DB-BD31-4B8C-83A1-F6EECF244321}">
                <p14:modId xmlns:p14="http://schemas.microsoft.com/office/powerpoint/2010/main" val="1502429158"/>
              </p:ext>
            </p:extLst>
          </p:nvPr>
        </p:nvGraphicFramePr>
        <p:xfrm>
          <a:off x="2209800" y="2237053"/>
          <a:ext cx="12268200" cy="3091650"/>
        </p:xfrm>
        <a:graphic>
          <a:graphicData uri="http://schemas.openxmlformats.org/drawingml/2006/table">
            <a:tbl>
              <a:tblPr firstRow="1" firstCol="1" bandRow="1">
                <a:tableStyleId>{5C22544A-7EE6-4342-B048-85BDC9FD1C3A}</a:tableStyleId>
              </a:tblPr>
              <a:tblGrid>
                <a:gridCol w="2640043">
                  <a:extLst>
                    <a:ext uri="{9D8B030D-6E8A-4147-A177-3AD203B41FA5}">
                      <a16:colId xmlns:a16="http://schemas.microsoft.com/office/drawing/2014/main" val="1525649935"/>
                    </a:ext>
                  </a:extLst>
                </a:gridCol>
                <a:gridCol w="1478691">
                  <a:extLst>
                    <a:ext uri="{9D8B030D-6E8A-4147-A177-3AD203B41FA5}">
                      <a16:colId xmlns:a16="http://schemas.microsoft.com/office/drawing/2014/main" val="2143913613"/>
                    </a:ext>
                  </a:extLst>
                </a:gridCol>
                <a:gridCol w="1478691">
                  <a:extLst>
                    <a:ext uri="{9D8B030D-6E8A-4147-A177-3AD203B41FA5}">
                      <a16:colId xmlns:a16="http://schemas.microsoft.com/office/drawing/2014/main" val="3430165982"/>
                    </a:ext>
                  </a:extLst>
                </a:gridCol>
                <a:gridCol w="1386690">
                  <a:extLst>
                    <a:ext uri="{9D8B030D-6E8A-4147-A177-3AD203B41FA5}">
                      <a16:colId xmlns:a16="http://schemas.microsoft.com/office/drawing/2014/main" val="1490242175"/>
                    </a:ext>
                  </a:extLst>
                </a:gridCol>
                <a:gridCol w="1322688">
                  <a:extLst>
                    <a:ext uri="{9D8B030D-6E8A-4147-A177-3AD203B41FA5}">
                      <a16:colId xmlns:a16="http://schemas.microsoft.com/office/drawing/2014/main" val="1909201906"/>
                    </a:ext>
                  </a:extLst>
                </a:gridCol>
                <a:gridCol w="1322688">
                  <a:extLst>
                    <a:ext uri="{9D8B030D-6E8A-4147-A177-3AD203B41FA5}">
                      <a16:colId xmlns:a16="http://schemas.microsoft.com/office/drawing/2014/main" val="3155896772"/>
                    </a:ext>
                  </a:extLst>
                </a:gridCol>
                <a:gridCol w="1322688">
                  <a:extLst>
                    <a:ext uri="{9D8B030D-6E8A-4147-A177-3AD203B41FA5}">
                      <a16:colId xmlns:a16="http://schemas.microsoft.com/office/drawing/2014/main" val="914751947"/>
                    </a:ext>
                  </a:extLst>
                </a:gridCol>
                <a:gridCol w="1316021">
                  <a:extLst>
                    <a:ext uri="{9D8B030D-6E8A-4147-A177-3AD203B41FA5}">
                      <a16:colId xmlns:a16="http://schemas.microsoft.com/office/drawing/2014/main" val="326160011"/>
                    </a:ext>
                  </a:extLst>
                </a:gridCol>
              </a:tblGrid>
              <a:tr h="649039">
                <a:tc rowSpan="2">
                  <a:txBody>
                    <a:bodyPr/>
                    <a:lstStyle/>
                    <a:p>
                      <a:pPr marL="0" marR="0" indent="0" algn="ctr">
                        <a:lnSpc>
                          <a:spcPct val="107000"/>
                        </a:lnSpc>
                        <a:spcBef>
                          <a:spcPts val="0"/>
                        </a:spcBef>
                        <a:spcAft>
                          <a:spcPts val="0"/>
                        </a:spcAft>
                      </a:pPr>
                      <a:r>
                        <a:rPr lang="vi-VN" sz="2000" cap="all" baseline="0" dirty="0" err="1">
                          <a:effectLst/>
                        </a:rPr>
                        <a:t>Số</a:t>
                      </a:r>
                      <a:r>
                        <a:rPr lang="vi-VN" sz="2000" cap="all" baseline="0" dirty="0">
                          <a:effectLst/>
                        </a:rPr>
                        <a:t> </a:t>
                      </a:r>
                      <a:r>
                        <a:rPr lang="vi-VN" sz="2000" cap="all" baseline="0" dirty="0" err="1">
                          <a:effectLst/>
                        </a:rPr>
                        <a:t>user</a:t>
                      </a:r>
                      <a:r>
                        <a:rPr lang="vi-VN" sz="2000" cap="all" baseline="0" dirty="0">
                          <a:effectLst/>
                        </a:rPr>
                        <a:t> </a:t>
                      </a:r>
                      <a:r>
                        <a:rPr lang="vi-VN" sz="2000" cap="all" baseline="0" dirty="0" err="1">
                          <a:effectLst/>
                        </a:rPr>
                        <a:t>cùng</a:t>
                      </a:r>
                      <a:r>
                        <a:rPr lang="vi-VN" sz="2000" cap="all" baseline="0" dirty="0">
                          <a:effectLst/>
                        </a:rPr>
                        <a:t> truy </a:t>
                      </a:r>
                      <a:r>
                        <a:rPr lang="vi-VN" sz="2000" cap="all" baseline="0" dirty="0" err="1">
                          <a:effectLst/>
                        </a:rPr>
                        <a:t>vấn</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vi-VN" sz="2000" cap="all" baseline="0">
                          <a:effectLst/>
                        </a:rPr>
                        <a:t>100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500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dirty="0">
                          <a:effectLst/>
                        </a:rPr>
                        <a:t>1000</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1500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2000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3000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5000</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1385325167"/>
                  </a:ext>
                </a:extLst>
              </a:tr>
              <a:tr h="1103560">
                <a:tc vMerge="1">
                  <a:txBody>
                    <a:bodyPr/>
                    <a:lstStyle/>
                    <a:p>
                      <a:endParaRPr lang="vi-VN"/>
                    </a:p>
                  </a:txBody>
                  <a:tcPr/>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dirty="0" err="1">
                          <a:effectLst/>
                        </a:rPr>
                        <a:t>Thời</a:t>
                      </a:r>
                      <a:r>
                        <a:rPr lang="vi-VN" sz="2000" cap="all" baseline="0" dirty="0">
                          <a:effectLst/>
                        </a:rPr>
                        <a:t> gian </a:t>
                      </a:r>
                      <a:r>
                        <a:rPr lang="vi-VN" sz="2000" cap="all" baseline="0" dirty="0" err="1">
                          <a:effectLst/>
                        </a:rPr>
                        <a:t>tb</a:t>
                      </a:r>
                      <a:endParaRPr lang="vi-VN" sz="2000" cap="all" baseline="0" dirty="0">
                        <a:effectLst/>
                      </a:endParaRPr>
                    </a:p>
                    <a:p>
                      <a:pPr marL="0" marR="0" indent="0" algn="ctr">
                        <a:lnSpc>
                          <a:spcPct val="107000"/>
                        </a:lnSpc>
                        <a:spcBef>
                          <a:spcPts val="0"/>
                        </a:spcBef>
                        <a:spcAft>
                          <a:spcPts val="0"/>
                        </a:spcAft>
                      </a:pPr>
                      <a:r>
                        <a:rPr lang="vi-VN" sz="2000" cap="all" baseline="0" dirty="0">
                          <a:effectLst/>
                        </a:rPr>
                        <a:t>(</a:t>
                      </a:r>
                      <a:r>
                        <a:rPr lang="vi-VN" sz="2000" cap="all" baseline="0" dirty="0" err="1">
                          <a:effectLst/>
                        </a:rPr>
                        <a:t>ms</a:t>
                      </a:r>
                      <a:r>
                        <a:rPr lang="vi-VN" sz="2000" cap="all" baseline="0" dirty="0">
                          <a:effectLst/>
                        </a:rPr>
                        <a:t>)</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dirty="0" err="1">
                          <a:effectLst/>
                        </a:rPr>
                        <a:t>Thời</a:t>
                      </a:r>
                      <a:r>
                        <a:rPr lang="vi-VN" sz="2000" cap="all" baseline="0" dirty="0">
                          <a:effectLst/>
                        </a:rPr>
                        <a:t> gian </a:t>
                      </a:r>
                      <a:r>
                        <a:rPr lang="vi-VN" sz="2000" cap="all" baseline="0" dirty="0" err="1">
                          <a:effectLst/>
                        </a:rPr>
                        <a:t>tb</a:t>
                      </a:r>
                      <a:endParaRPr lang="vi-VN" sz="2000" cap="all" baseline="0" dirty="0">
                        <a:effectLst/>
                      </a:endParaRPr>
                    </a:p>
                    <a:p>
                      <a:pPr marL="0" marR="0" indent="0" algn="ctr">
                        <a:lnSpc>
                          <a:spcPct val="107000"/>
                        </a:lnSpc>
                        <a:spcBef>
                          <a:spcPts val="0"/>
                        </a:spcBef>
                        <a:spcAft>
                          <a:spcPts val="0"/>
                        </a:spcAft>
                      </a:pPr>
                      <a:r>
                        <a:rPr lang="vi-VN" sz="2000" cap="all" baseline="0" dirty="0">
                          <a:effectLst/>
                        </a:rPr>
                        <a:t>(</a:t>
                      </a:r>
                      <a:r>
                        <a:rPr lang="vi-VN" sz="2000" cap="all" baseline="0" dirty="0" err="1">
                          <a:effectLst/>
                        </a:rPr>
                        <a:t>ms</a:t>
                      </a:r>
                      <a:r>
                        <a:rPr lang="vi-VN" sz="2000" cap="all" baseline="0" dirty="0">
                          <a:effectLst/>
                        </a:rPr>
                        <a:t>)</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dirty="0" err="1">
                          <a:effectLst/>
                        </a:rPr>
                        <a:t>Thời</a:t>
                      </a:r>
                      <a:r>
                        <a:rPr lang="vi-VN" sz="2000" cap="all" baseline="0" dirty="0">
                          <a:effectLst/>
                        </a:rPr>
                        <a:t> gian </a:t>
                      </a:r>
                      <a:r>
                        <a:rPr lang="vi-VN" sz="2000" cap="all" baseline="0" dirty="0" err="1">
                          <a:effectLst/>
                        </a:rPr>
                        <a:t>tb</a:t>
                      </a:r>
                      <a:endParaRPr lang="vi-VN" sz="2000" cap="all" baseline="0" dirty="0">
                        <a:effectLst/>
                      </a:endParaRPr>
                    </a:p>
                    <a:p>
                      <a:pPr marL="0" marR="0" indent="0" algn="ctr">
                        <a:lnSpc>
                          <a:spcPct val="107000"/>
                        </a:lnSpc>
                        <a:spcBef>
                          <a:spcPts val="0"/>
                        </a:spcBef>
                        <a:spcAft>
                          <a:spcPts val="0"/>
                        </a:spcAft>
                      </a:pPr>
                      <a:r>
                        <a:rPr lang="vi-VN" sz="2000" cap="all" baseline="0" dirty="0">
                          <a:effectLst/>
                        </a:rPr>
                        <a:t>(</a:t>
                      </a:r>
                      <a:r>
                        <a:rPr lang="vi-VN" sz="2000" cap="all" baseline="0" dirty="0" err="1">
                          <a:effectLst/>
                        </a:rPr>
                        <a:t>ms</a:t>
                      </a:r>
                      <a:r>
                        <a:rPr lang="vi-VN" sz="2000" cap="all" baseline="0" dirty="0">
                          <a:effectLst/>
                        </a:rPr>
                        <a:t>)</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dirty="0" err="1">
                          <a:effectLst/>
                        </a:rPr>
                        <a:t>Thời</a:t>
                      </a:r>
                      <a:r>
                        <a:rPr lang="vi-VN" sz="2000" cap="all" baseline="0" dirty="0">
                          <a:effectLst/>
                        </a:rPr>
                        <a:t> gian </a:t>
                      </a:r>
                      <a:r>
                        <a:rPr lang="vi-VN" sz="2000" cap="all" baseline="0" dirty="0" err="1">
                          <a:effectLst/>
                        </a:rPr>
                        <a:t>tb</a:t>
                      </a:r>
                      <a:endParaRPr lang="vi-VN" sz="2000" cap="all" baseline="0" dirty="0">
                        <a:effectLst/>
                      </a:endParaRPr>
                    </a:p>
                    <a:p>
                      <a:pPr marL="0" marR="0" indent="0" algn="ctr">
                        <a:lnSpc>
                          <a:spcPct val="107000"/>
                        </a:lnSpc>
                        <a:spcBef>
                          <a:spcPts val="0"/>
                        </a:spcBef>
                        <a:spcAft>
                          <a:spcPts val="0"/>
                        </a:spcAft>
                      </a:pPr>
                      <a:r>
                        <a:rPr lang="vi-VN" sz="2000" cap="all" baseline="0" dirty="0">
                          <a:effectLst/>
                        </a:rPr>
                        <a:t>(</a:t>
                      </a:r>
                      <a:r>
                        <a:rPr lang="vi-VN" sz="2000" cap="all" baseline="0" dirty="0" err="1">
                          <a:effectLst/>
                        </a:rPr>
                        <a:t>ms</a:t>
                      </a:r>
                      <a:r>
                        <a:rPr lang="vi-VN" sz="2000" cap="all" baseline="0" dirty="0">
                          <a:effectLst/>
                        </a:rPr>
                        <a:t>)</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vi-VN" sz="2000" cap="all" baseline="0">
                          <a:effectLst/>
                        </a:rPr>
                        <a:t>Thời gian tb</a:t>
                      </a:r>
                    </a:p>
                    <a:p>
                      <a:pPr marL="0" marR="0" indent="0" algn="ctr">
                        <a:lnSpc>
                          <a:spcPct val="107000"/>
                        </a:lnSpc>
                        <a:spcBef>
                          <a:spcPts val="0"/>
                        </a:spcBef>
                        <a:spcAft>
                          <a:spcPts val="0"/>
                        </a:spcAft>
                      </a:pPr>
                      <a:r>
                        <a:rPr lang="vi-VN" sz="2000" cap="all" baseline="0">
                          <a:effectLst/>
                        </a:rPr>
                        <a:t>(ms)</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extLst>
                  <a:ext uri="{0D108BD9-81ED-4DB2-BD59-A6C34878D82A}">
                    <a16:rowId xmlns:a16="http://schemas.microsoft.com/office/drawing/2014/main" val="772501052"/>
                  </a:ext>
                </a:extLst>
              </a:tr>
              <a:tr h="685800">
                <a:tc>
                  <a:txBody>
                    <a:bodyPr/>
                    <a:lstStyle/>
                    <a:p>
                      <a:pPr marL="0" marR="0" indent="0">
                        <a:lnSpc>
                          <a:spcPct val="107000"/>
                        </a:lnSpc>
                        <a:spcBef>
                          <a:spcPts val="0"/>
                        </a:spcBef>
                        <a:spcAft>
                          <a:spcPts val="0"/>
                        </a:spcAft>
                      </a:pPr>
                      <a:r>
                        <a:rPr lang="vi-VN" sz="2000" cap="all" baseline="0">
                          <a:effectLst/>
                        </a:rPr>
                        <a:t>MongoDB</a:t>
                      </a:r>
                    </a:p>
                  </a:txBody>
                  <a:tcPr marL="68580" marR="68580" marT="0" marB="0"/>
                </a:tc>
                <a:tc>
                  <a:txBody>
                    <a:bodyPr/>
                    <a:lstStyle/>
                    <a:p>
                      <a:pPr marL="0" marR="0" indent="0" algn="ctr">
                        <a:lnSpc>
                          <a:spcPct val="107000"/>
                        </a:lnSpc>
                        <a:spcBef>
                          <a:spcPts val="0"/>
                        </a:spcBef>
                        <a:spcAft>
                          <a:spcPts val="0"/>
                        </a:spcAft>
                      </a:pPr>
                      <a:r>
                        <a:rPr lang="en-US" sz="2000" cap="all" baseline="0">
                          <a:effectLst/>
                        </a:rPr>
                        <a:t>5</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13</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559</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485</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656</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1308</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4217</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extLst>
                  <a:ext uri="{0D108BD9-81ED-4DB2-BD59-A6C34878D82A}">
                    <a16:rowId xmlns:a16="http://schemas.microsoft.com/office/drawing/2014/main" val="3642284976"/>
                  </a:ext>
                </a:extLst>
              </a:tr>
              <a:tr h="653251">
                <a:tc>
                  <a:txBody>
                    <a:bodyPr/>
                    <a:lstStyle/>
                    <a:p>
                      <a:pPr marL="0" marR="0" indent="0">
                        <a:lnSpc>
                          <a:spcPct val="107000"/>
                        </a:lnSpc>
                        <a:spcBef>
                          <a:spcPts val="0"/>
                        </a:spcBef>
                        <a:spcAft>
                          <a:spcPts val="0"/>
                        </a:spcAft>
                      </a:pPr>
                      <a:r>
                        <a:rPr lang="vi-VN" sz="2000" cap="all" baseline="0">
                          <a:effectLst/>
                        </a:rPr>
                        <a:t>SQL Server</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tc>
                <a:tc>
                  <a:txBody>
                    <a:bodyPr/>
                    <a:lstStyle/>
                    <a:p>
                      <a:pPr marL="0" marR="0" indent="0" algn="ctr">
                        <a:lnSpc>
                          <a:spcPct val="107000"/>
                        </a:lnSpc>
                        <a:spcBef>
                          <a:spcPts val="0"/>
                        </a:spcBef>
                        <a:spcAft>
                          <a:spcPts val="0"/>
                        </a:spcAft>
                      </a:pPr>
                      <a:r>
                        <a:rPr lang="en-US" sz="2000" cap="all" baseline="0">
                          <a:effectLst/>
                        </a:rPr>
                        <a:t>21</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515</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1742</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2508</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4457</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a:effectLst/>
                        </a:rPr>
                        <a:t>8823</a:t>
                      </a:r>
                      <a:endParaRPr lang="vi-VN" sz="2000" cap="all" baseline="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marL="0" marR="0" indent="0" algn="ctr">
                        <a:lnSpc>
                          <a:spcPct val="107000"/>
                        </a:lnSpc>
                        <a:spcBef>
                          <a:spcPts val="0"/>
                        </a:spcBef>
                        <a:spcAft>
                          <a:spcPts val="0"/>
                        </a:spcAft>
                      </a:pPr>
                      <a:r>
                        <a:rPr lang="en-US" sz="2000" cap="all" baseline="0" dirty="0">
                          <a:effectLst/>
                        </a:rPr>
                        <a:t>19048</a:t>
                      </a:r>
                      <a:endParaRPr lang="vi-VN" sz="2000" cap="all" baseline="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extLst>
                  <a:ext uri="{0D108BD9-81ED-4DB2-BD59-A6C34878D82A}">
                    <a16:rowId xmlns:a16="http://schemas.microsoft.com/office/drawing/2014/main" val="2640335227"/>
                  </a:ext>
                </a:extLst>
              </a:tr>
            </a:tbl>
          </a:graphicData>
        </a:graphic>
      </p:graphicFrame>
      <p:pic>
        <p:nvPicPr>
          <p:cNvPr id="5" name="Picture 4">
            <a:extLst>
              <a:ext uri="{FF2B5EF4-FFF2-40B4-BE49-F238E27FC236}">
                <a16:creationId xmlns:a16="http://schemas.microsoft.com/office/drawing/2014/main" id="{EE3644C3-7162-B4D5-71E1-632B89CC0703}"/>
              </a:ext>
            </a:extLst>
          </p:cNvPr>
          <p:cNvPicPr>
            <a:picLocks noChangeAspect="1"/>
          </p:cNvPicPr>
          <p:nvPr/>
        </p:nvPicPr>
        <p:blipFill>
          <a:blip r:embed="rId2"/>
          <a:stretch>
            <a:fillRect/>
          </a:stretch>
        </p:blipFill>
        <p:spPr>
          <a:xfrm>
            <a:off x="7233119" y="5517218"/>
            <a:ext cx="7244881" cy="4297884"/>
          </a:xfrm>
          <a:prstGeom prst="rect">
            <a:avLst/>
          </a:prstGeom>
        </p:spPr>
      </p:pic>
      <p:sp>
        <p:nvSpPr>
          <p:cNvPr id="6" name="TextBox 4">
            <a:extLst>
              <a:ext uri="{FF2B5EF4-FFF2-40B4-BE49-F238E27FC236}">
                <a16:creationId xmlns:a16="http://schemas.microsoft.com/office/drawing/2014/main" id="{7416A777-703C-02FD-3F87-81752E0AF897}"/>
              </a:ext>
            </a:extLst>
          </p:cNvPr>
          <p:cNvSpPr txBox="1"/>
          <p:nvPr/>
        </p:nvSpPr>
        <p:spPr>
          <a:xfrm>
            <a:off x="2133600" y="5520271"/>
            <a:ext cx="12420600" cy="553998"/>
          </a:xfrm>
          <a:prstGeom prst="rect">
            <a:avLst/>
          </a:prstGeom>
          <a:noFill/>
        </p:spPr>
        <p:txBody>
          <a:bodyPr wrap="square" rtlCol="0">
            <a:spAutoFit/>
          </a:bodyPr>
          <a:lstStyle/>
          <a:p>
            <a:pPr algn="just"/>
            <a:r>
              <a:rPr lang="vi-VN" sz="3000" b="1">
                <a:latin typeface="+mj-lt"/>
              </a:rPr>
              <a:t>Biểu đồ:</a:t>
            </a:r>
            <a:endParaRPr lang="vi-VN" sz="3000" b="1" dirty="0">
              <a:latin typeface="+mj-lt"/>
            </a:endParaRPr>
          </a:p>
        </p:txBody>
      </p:sp>
    </p:spTree>
    <p:extLst>
      <p:ext uri="{BB962C8B-B14F-4D97-AF65-F5344CB8AC3E}">
        <p14:creationId xmlns:p14="http://schemas.microsoft.com/office/powerpoint/2010/main" val="3601967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4318519" y="-3733801"/>
            <a:ext cx="9650962" cy="17754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371600" y="698482"/>
            <a:ext cx="14695170" cy="1384995"/>
          </a:xfrm>
          <a:prstGeom prst="rect">
            <a:avLst/>
          </a:prstGeom>
          <a:noFill/>
        </p:spPr>
        <p:txBody>
          <a:bodyPr wrap="square" rtlCol="0">
            <a:spAutoFit/>
          </a:bodyPr>
          <a:lstStyle/>
          <a:p>
            <a:pPr lvl="0" indent="0" algn="ctr">
              <a:buFont typeface="Arial" panose="020B0604020202020204" pitchFamily="34" charset="0"/>
              <a:buNone/>
            </a:pPr>
            <a:r>
              <a:rPr lang="vi-VN" sz="4200" b="1" dirty="0">
                <a:latin typeface="Times New Roman" panose="02020603050405020304" pitchFamily="18" charset="0"/>
                <a:cs typeface="Times New Roman" panose="02020603050405020304" pitchFamily="18" charset="0"/>
                <a:sym typeface="+mn-ea"/>
              </a:rPr>
              <a:t>KẾT QUẢ SO SÁNH</a:t>
            </a:r>
            <a:endParaRPr lang="en-US" sz="4200" b="1" dirty="0">
              <a:latin typeface="Times New Roman" panose="02020603050405020304" pitchFamily="18" charset="0"/>
              <a:cs typeface="Times New Roman" panose="02020603050405020304" pitchFamily="18" charset="0"/>
              <a:sym typeface="+mn-ea"/>
            </a:endParaRPr>
          </a:p>
          <a:p>
            <a:pPr lvl="0" indent="0" algn="ctr">
              <a:buFont typeface="Arial" panose="020B0604020202020204" pitchFamily="34" charset="0"/>
              <a:buNone/>
            </a:pPr>
            <a:endParaRPr lang="en-US" sz="4200" b="1" dirty="0">
              <a:latin typeface="Times New Roman" panose="02020603050405020304" pitchFamily="18" charset="0"/>
              <a:cs typeface="Times New Roman" panose="02020603050405020304" pitchFamily="18" charset="0"/>
              <a:sym typeface="+mn-ea"/>
            </a:endParaRPr>
          </a:p>
        </p:txBody>
      </p:sp>
      <p:sp>
        <p:nvSpPr>
          <p:cNvPr id="8" name="TextBox 4">
            <a:extLst>
              <a:ext uri="{FF2B5EF4-FFF2-40B4-BE49-F238E27FC236}">
                <a16:creationId xmlns:a16="http://schemas.microsoft.com/office/drawing/2014/main" id="{F35F03A8-5401-8BD6-5157-30F5EA4DE9DD}"/>
              </a:ext>
            </a:extLst>
          </p:cNvPr>
          <p:cNvSpPr txBox="1"/>
          <p:nvPr/>
        </p:nvSpPr>
        <p:spPr>
          <a:xfrm>
            <a:off x="2141220" y="2699326"/>
            <a:ext cx="12420600" cy="707886"/>
          </a:xfrm>
          <a:prstGeom prst="rect">
            <a:avLst/>
          </a:prstGeom>
          <a:noFill/>
        </p:spPr>
        <p:txBody>
          <a:bodyPr wrap="square" rtlCol="0">
            <a:spAutoFit/>
          </a:bodyPr>
          <a:lstStyle/>
          <a:p>
            <a:pPr algn="just"/>
            <a:r>
              <a:rPr lang="vi-VN" sz="4000" b="1" dirty="0">
                <a:latin typeface="+mj-lt"/>
              </a:rPr>
              <a:t>3. </a:t>
            </a:r>
            <a:r>
              <a:rPr lang="vi-VN" sz="4000" b="1" dirty="0" err="1">
                <a:latin typeface="+mj-lt"/>
              </a:rPr>
              <a:t>Nhận</a:t>
            </a:r>
            <a:r>
              <a:rPr lang="vi-VN" sz="4000" b="1" dirty="0">
                <a:latin typeface="+mj-lt"/>
              </a:rPr>
              <a:t> </a:t>
            </a:r>
            <a:r>
              <a:rPr lang="vi-VN" sz="4000" b="1" dirty="0" err="1">
                <a:latin typeface="+mj-lt"/>
              </a:rPr>
              <a:t>xét</a:t>
            </a:r>
            <a:endParaRPr lang="vi-VN" sz="4000" b="1" dirty="0">
              <a:latin typeface="+mj-lt"/>
            </a:endParaRPr>
          </a:p>
        </p:txBody>
      </p:sp>
      <p:sp>
        <p:nvSpPr>
          <p:cNvPr id="4" name="TextBox 4">
            <a:extLst>
              <a:ext uri="{FF2B5EF4-FFF2-40B4-BE49-F238E27FC236}">
                <a16:creationId xmlns:a16="http://schemas.microsoft.com/office/drawing/2014/main" id="{1C9B11F4-22A8-248C-D28A-FCFE4D354FA6}"/>
              </a:ext>
            </a:extLst>
          </p:cNvPr>
          <p:cNvSpPr txBox="1"/>
          <p:nvPr/>
        </p:nvSpPr>
        <p:spPr>
          <a:xfrm>
            <a:off x="2141220" y="4305300"/>
            <a:ext cx="12954000" cy="2308324"/>
          </a:xfrm>
          <a:prstGeom prst="rect">
            <a:avLst/>
          </a:prstGeom>
          <a:noFill/>
        </p:spPr>
        <p:txBody>
          <a:bodyPr wrap="square" rtlCol="0">
            <a:spAutoFit/>
          </a:bodyPr>
          <a:lstStyle/>
          <a:p>
            <a:pPr algn="just"/>
            <a:r>
              <a:rPr lang="vi-VN" sz="3600" dirty="0">
                <a:latin typeface="+mj-lt"/>
              </a:rPr>
              <a:t>Khi </a:t>
            </a:r>
            <a:r>
              <a:rPr lang="vi-VN" sz="3600" dirty="0" err="1">
                <a:latin typeface="+mj-lt"/>
              </a:rPr>
              <a:t>số</a:t>
            </a:r>
            <a:r>
              <a:rPr lang="vi-VN" sz="3600" dirty="0">
                <a:latin typeface="+mj-lt"/>
              </a:rPr>
              <a:t> </a:t>
            </a:r>
            <a:r>
              <a:rPr lang="vi-VN" sz="3600" dirty="0" err="1">
                <a:latin typeface="+mj-lt"/>
              </a:rPr>
              <a:t>lượng</a:t>
            </a:r>
            <a:r>
              <a:rPr lang="vi-VN" sz="3600" dirty="0">
                <a:latin typeface="+mj-lt"/>
              </a:rPr>
              <a:t> </a:t>
            </a:r>
            <a:r>
              <a:rPr lang="vi-VN" sz="3600" dirty="0" err="1">
                <a:latin typeface="+mj-lt"/>
              </a:rPr>
              <a:t>user</a:t>
            </a:r>
            <a:r>
              <a:rPr lang="vi-VN" sz="3600" dirty="0">
                <a:latin typeface="+mj-lt"/>
              </a:rPr>
              <a:t> </a:t>
            </a:r>
            <a:r>
              <a:rPr lang="vi-VN" sz="3600" dirty="0" err="1">
                <a:latin typeface="+mj-lt"/>
              </a:rPr>
              <a:t>cùng</a:t>
            </a:r>
            <a:r>
              <a:rPr lang="vi-VN" sz="3600" dirty="0">
                <a:latin typeface="+mj-lt"/>
              </a:rPr>
              <a:t> truy </a:t>
            </a:r>
            <a:r>
              <a:rPr lang="vi-VN" sz="3600" dirty="0" err="1">
                <a:latin typeface="+mj-lt"/>
              </a:rPr>
              <a:t>cập</a:t>
            </a:r>
            <a:r>
              <a:rPr lang="vi-VN" sz="3600" dirty="0">
                <a:latin typeface="+mj-lt"/>
              </a:rPr>
              <a:t> </a:t>
            </a:r>
            <a:r>
              <a:rPr lang="vi-VN" sz="3600" dirty="0" err="1">
                <a:latin typeface="+mj-lt"/>
              </a:rPr>
              <a:t>it</a:t>
            </a:r>
            <a:r>
              <a:rPr lang="vi-VN" sz="3600" dirty="0">
                <a:latin typeface="+mj-lt"/>
              </a:rPr>
              <a:t> </a:t>
            </a:r>
            <a:r>
              <a:rPr lang="vi-VN" sz="3600" dirty="0" err="1">
                <a:latin typeface="+mj-lt"/>
              </a:rPr>
              <a:t>sự</a:t>
            </a:r>
            <a:r>
              <a:rPr lang="vi-VN" sz="3600" dirty="0">
                <a:latin typeface="+mj-lt"/>
              </a:rPr>
              <a:t> chênh </a:t>
            </a:r>
            <a:r>
              <a:rPr lang="vi-VN" sz="3600" dirty="0" err="1">
                <a:latin typeface="+mj-lt"/>
              </a:rPr>
              <a:t>lệch</a:t>
            </a:r>
            <a:r>
              <a:rPr lang="vi-VN" sz="3600" dirty="0">
                <a:latin typeface="+mj-lt"/>
              </a:rPr>
              <a:t> </a:t>
            </a:r>
            <a:r>
              <a:rPr lang="vi-VN" sz="3600" dirty="0" err="1">
                <a:latin typeface="+mj-lt"/>
              </a:rPr>
              <a:t>tốc</a:t>
            </a:r>
            <a:r>
              <a:rPr lang="vi-VN" sz="3600" dirty="0">
                <a:latin typeface="+mj-lt"/>
              </a:rPr>
              <a:t> </a:t>
            </a:r>
            <a:r>
              <a:rPr lang="vi-VN" sz="3600" dirty="0" err="1">
                <a:latin typeface="+mj-lt"/>
              </a:rPr>
              <a:t>độ</a:t>
            </a:r>
            <a:r>
              <a:rPr lang="vi-VN" sz="3600" dirty="0">
                <a:latin typeface="+mj-lt"/>
              </a:rPr>
              <a:t> </a:t>
            </a:r>
            <a:r>
              <a:rPr lang="vi-VN" sz="3600" dirty="0" err="1">
                <a:latin typeface="+mj-lt"/>
              </a:rPr>
              <a:t>giữa</a:t>
            </a:r>
            <a:r>
              <a:rPr lang="vi-VN" sz="3600" dirty="0">
                <a:latin typeface="+mj-lt"/>
              </a:rPr>
              <a:t> SQL </a:t>
            </a:r>
            <a:r>
              <a:rPr lang="vi-VN" sz="3600" dirty="0" err="1">
                <a:latin typeface="+mj-lt"/>
              </a:rPr>
              <a:t>SerVer</a:t>
            </a:r>
            <a:r>
              <a:rPr lang="vi-VN" sz="3600" dirty="0">
                <a:latin typeface="+mj-lt"/>
              </a:rPr>
              <a:t> </a:t>
            </a:r>
            <a:r>
              <a:rPr lang="vi-VN" sz="3600" dirty="0" err="1">
                <a:latin typeface="+mj-lt"/>
              </a:rPr>
              <a:t>và</a:t>
            </a:r>
            <a:r>
              <a:rPr lang="vi-VN" sz="3600" dirty="0">
                <a:latin typeface="+mj-lt"/>
              </a:rPr>
              <a:t> </a:t>
            </a:r>
            <a:r>
              <a:rPr lang="vi-VN" sz="3600" dirty="0" err="1">
                <a:latin typeface="+mj-lt"/>
              </a:rPr>
              <a:t>mongoDB</a:t>
            </a:r>
            <a:r>
              <a:rPr lang="vi-VN" sz="3600" dirty="0">
                <a:latin typeface="+mj-lt"/>
              </a:rPr>
              <a:t> không </a:t>
            </a:r>
            <a:r>
              <a:rPr lang="vi-VN" sz="3600" dirty="0" err="1">
                <a:latin typeface="+mj-lt"/>
              </a:rPr>
              <a:t>đáng</a:t>
            </a:r>
            <a:r>
              <a:rPr lang="vi-VN" sz="3600" dirty="0">
                <a:latin typeface="+mj-lt"/>
              </a:rPr>
              <a:t> </a:t>
            </a:r>
            <a:r>
              <a:rPr lang="vi-VN" sz="3600" dirty="0" err="1">
                <a:latin typeface="+mj-lt"/>
              </a:rPr>
              <a:t>kể</a:t>
            </a:r>
            <a:r>
              <a:rPr lang="vi-VN" sz="3600" dirty="0">
                <a:latin typeface="+mj-lt"/>
              </a:rPr>
              <a:t> tuy nhiên khi </a:t>
            </a:r>
            <a:r>
              <a:rPr lang="vi-VN" sz="3600" dirty="0" err="1">
                <a:latin typeface="+mj-lt"/>
              </a:rPr>
              <a:t>khi</a:t>
            </a:r>
            <a:r>
              <a:rPr lang="vi-VN" sz="3600" dirty="0">
                <a:latin typeface="+mj-lt"/>
              </a:rPr>
              <a:t> </a:t>
            </a:r>
            <a:r>
              <a:rPr lang="vi-VN" sz="3600" dirty="0" err="1">
                <a:latin typeface="+mj-lt"/>
              </a:rPr>
              <a:t>lượng</a:t>
            </a:r>
            <a:r>
              <a:rPr lang="vi-VN" sz="3600" dirty="0">
                <a:latin typeface="+mj-lt"/>
              </a:rPr>
              <a:t> </a:t>
            </a:r>
            <a:r>
              <a:rPr lang="vi-VN" sz="3600" dirty="0" err="1">
                <a:latin typeface="+mj-lt"/>
              </a:rPr>
              <a:t>uesr</a:t>
            </a:r>
            <a:r>
              <a:rPr lang="vi-VN" sz="3600" dirty="0">
                <a:latin typeface="+mj-lt"/>
              </a:rPr>
              <a:t> </a:t>
            </a:r>
            <a:r>
              <a:rPr lang="vi-VN" sz="3600" dirty="0" err="1">
                <a:latin typeface="+mj-lt"/>
              </a:rPr>
              <a:t>lớn</a:t>
            </a:r>
            <a:r>
              <a:rPr lang="vi-VN" sz="3600" dirty="0">
                <a:latin typeface="+mj-lt"/>
              </a:rPr>
              <a:t> </a:t>
            </a:r>
            <a:r>
              <a:rPr lang="vi-VN" sz="3600" dirty="0" err="1">
                <a:latin typeface="+mj-lt"/>
              </a:rPr>
              <a:t>tốc</a:t>
            </a:r>
            <a:r>
              <a:rPr lang="vi-VN" sz="3600" dirty="0">
                <a:latin typeface="+mj-lt"/>
              </a:rPr>
              <a:t> </a:t>
            </a:r>
            <a:r>
              <a:rPr lang="vi-VN" sz="3600" dirty="0" err="1">
                <a:latin typeface="+mj-lt"/>
              </a:rPr>
              <a:t>độthực</a:t>
            </a:r>
            <a:r>
              <a:rPr lang="vi-VN" sz="3600" dirty="0">
                <a:latin typeface="+mj-lt"/>
              </a:rPr>
              <a:t> </a:t>
            </a:r>
            <a:r>
              <a:rPr lang="vi-VN" sz="3600" dirty="0" err="1">
                <a:latin typeface="+mj-lt"/>
              </a:rPr>
              <a:t>hiện</a:t>
            </a:r>
            <a:r>
              <a:rPr lang="vi-VN" sz="3600" dirty="0">
                <a:latin typeface="+mj-lt"/>
              </a:rPr>
              <a:t> </a:t>
            </a:r>
            <a:r>
              <a:rPr lang="vi-VN" sz="3600" dirty="0" err="1">
                <a:latin typeface="+mj-lt"/>
              </a:rPr>
              <a:t>các</a:t>
            </a:r>
            <a:r>
              <a:rPr lang="vi-VN" sz="3600" dirty="0">
                <a:latin typeface="+mj-lt"/>
              </a:rPr>
              <a:t> thao </a:t>
            </a:r>
            <a:r>
              <a:rPr lang="vi-VN" sz="3600" dirty="0" err="1">
                <a:latin typeface="+mj-lt"/>
              </a:rPr>
              <a:t>tác</a:t>
            </a:r>
            <a:r>
              <a:rPr lang="vi-VN" sz="3600" dirty="0">
                <a:latin typeface="+mj-lt"/>
              </a:rPr>
              <a:t> </a:t>
            </a:r>
            <a:r>
              <a:rPr lang="vi-VN" sz="3600" dirty="0" err="1">
                <a:latin typeface="+mj-lt"/>
              </a:rPr>
              <a:t>của</a:t>
            </a:r>
            <a:r>
              <a:rPr lang="vi-VN" sz="3600" dirty="0">
                <a:latin typeface="+mj-lt"/>
              </a:rPr>
              <a:t> SQL Server </a:t>
            </a:r>
            <a:r>
              <a:rPr lang="vi-VN" sz="3600" dirty="0" err="1">
                <a:latin typeface="+mj-lt"/>
              </a:rPr>
              <a:t>chậm</a:t>
            </a:r>
            <a:r>
              <a:rPr lang="vi-VN" sz="3600" dirty="0">
                <a:latin typeface="+mj-lt"/>
              </a:rPr>
              <a:t> hơn </a:t>
            </a:r>
            <a:r>
              <a:rPr lang="vi-VN" sz="3600" dirty="0" err="1">
                <a:latin typeface="+mj-lt"/>
              </a:rPr>
              <a:t>rất</a:t>
            </a:r>
            <a:r>
              <a:rPr lang="vi-VN" sz="3600" dirty="0">
                <a:latin typeface="+mj-lt"/>
              </a:rPr>
              <a:t> </a:t>
            </a:r>
            <a:r>
              <a:rPr lang="vi-VN" sz="3600" dirty="0" err="1">
                <a:latin typeface="+mj-lt"/>
              </a:rPr>
              <a:t>nhiều</a:t>
            </a:r>
            <a:r>
              <a:rPr lang="vi-VN" sz="3600" dirty="0">
                <a:latin typeface="+mj-lt"/>
              </a:rPr>
              <a:t> </a:t>
            </a:r>
            <a:r>
              <a:rPr lang="vi-VN" sz="3600" dirty="0" err="1">
                <a:latin typeface="+mj-lt"/>
              </a:rPr>
              <a:t>MongoDB</a:t>
            </a:r>
            <a:endParaRPr lang="vi-VN" sz="3600" dirty="0">
              <a:latin typeface="+mj-lt"/>
            </a:endParaRPr>
          </a:p>
        </p:txBody>
      </p:sp>
    </p:spTree>
    <p:extLst>
      <p:ext uri="{BB962C8B-B14F-4D97-AF65-F5344CB8AC3E}">
        <p14:creationId xmlns:p14="http://schemas.microsoft.com/office/powerpoint/2010/main" val="204496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8348992" y="-2433303"/>
            <a:ext cx="1524002" cy="8448014"/>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257800" y="1395619"/>
            <a:ext cx="7574359" cy="706755"/>
          </a:xfrm>
          <a:prstGeom prst="rect">
            <a:avLst/>
          </a:prstGeom>
          <a:noFill/>
        </p:spPr>
        <p:txBody>
          <a:bodyPr wrap="square" rtlCol="0">
            <a:spAutoFit/>
          </a:bodyPr>
          <a:lstStyle/>
          <a:p>
            <a:pPr algn="ctr"/>
            <a:r>
              <a:rPr lang="vi-VN" sz="4000" b="1">
                <a:latin typeface="Times New Roman" panose="02020603050405020304" pitchFamily="18" charset="0"/>
                <a:cs typeface="Times New Roman" panose="02020603050405020304" pitchFamily="18" charset="0"/>
              </a:rPr>
              <a:t>V</a:t>
            </a:r>
            <a:r>
              <a:rPr lang="en-US" sz="4000" b="1">
                <a:latin typeface="Times New Roman" panose="02020603050405020304" pitchFamily="18" charset="0"/>
                <a:cs typeface="Times New Roman" panose="02020603050405020304" pitchFamily="18" charset="0"/>
              </a:rPr>
              <a:t>I. </a:t>
            </a:r>
            <a:r>
              <a:rPr lang="en-US" sz="4000" b="1" dirty="0">
                <a:latin typeface="Times New Roman" panose="02020603050405020304" pitchFamily="18" charset="0"/>
                <a:cs typeface="Times New Roman" panose="02020603050405020304" pitchFamily="18" charset="0"/>
              </a:rPr>
              <a:t>KẾT LUẬN</a:t>
            </a:r>
          </a:p>
        </p:txBody>
      </p:sp>
      <p:sp>
        <p:nvSpPr>
          <p:cNvPr id="4" name="Rounded Rectangle 3"/>
          <p:cNvSpPr/>
          <p:nvPr/>
        </p:nvSpPr>
        <p:spPr>
          <a:xfrm rot="5400000">
            <a:off x="5848985" y="-969645"/>
            <a:ext cx="6859270" cy="14666595"/>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286000" y="3467100"/>
            <a:ext cx="13944600" cy="6092825"/>
          </a:xfrm>
          <a:prstGeom prst="rect">
            <a:avLst/>
          </a:prstGeom>
          <a:noFill/>
        </p:spPr>
        <p:txBody>
          <a:bodyPr wrap="square" rtlCol="0">
            <a:spAutoFit/>
          </a:bodyPr>
          <a:lstStyle/>
          <a:p>
            <a:pPr algn="just"/>
            <a:r>
              <a:rPr lang="vi-VN" sz="3000" dirty="0">
                <a:latin typeface="+mj-lt"/>
              </a:rPr>
              <a:t>Trong lĩnh vực cơ sở dữ liệu, cơ sở dữ liệu NoSQL được coi là khá mới. Tuy nhiên NOSQL đang được phát triển trên lý thuyết đã biết và hiện có</a:t>
            </a:r>
            <a:r>
              <a:rPr lang="vi-VN" sz="3000">
                <a:latin typeface="+mj-lt"/>
              </a:rPr>
              <a:t>. Hệ </a:t>
            </a:r>
            <a:r>
              <a:rPr lang="vi-VN" sz="3000" dirty="0">
                <a:latin typeface="+mj-lt"/>
              </a:rPr>
              <a:t>thống cơ sở dữ liệu NoSQL vẫn còn những hạn chế khác nhau. Không có tiêu chuẩn chung cũng như bất kỳ ngôn ngữ truy vấn phổ biến và quen thuộc nào để truy vấn cơ sở dữ liệu NoSQL. Mỗi cơ sở dữ liệu hoạt động theo một cách khác nhau và thực hiện mọi truy vấn khác nhau. Các cơ sở dữ liệu này chưa hoàn toàn hoàn thiện và tối ưu nên chúng sẽ không ngừng phát triển. Cơ sở dữ liệu NoSQL không hỗ trợ các thuộc tính ACID nghiêm ngặt, do đó không có gì đảm bảo rằng tất cả dữ liệu sẽ được ghi thành công vào kho dữ liệu. Bài báo này mô tả những hạn chế của cơ sở dữ liệu quan hệ khi so với từng mô hình dữ liệu NoSQL khác nhau. Vì không có sẵn đánh giá để tìm công cụ phù hợp, bài báo này chỉ so sánh ưu điểm và khuyết điểm của từng mô hình dữ liệu. Hạn chế của cơ sở dữ liệu NoSQL và việc sử dụng nó trong môi trường điện toán đám mây là những lĩnh vực cần nghiên cứu chi tiết trong tương lai.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bldLvl="0" animBg="1"/>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1333500"/>
            <a:ext cx="76200" cy="914400"/>
          </a:xfrm>
          <a:prstGeom prst="rect">
            <a:avLst/>
          </a:prstGeom>
          <a:noFill/>
        </p:spPr>
        <p:txBody>
          <a:bodyPr wrap="square" rtlCol="0">
            <a:spAutoFit/>
          </a:bodyPr>
          <a:lstStyle/>
          <a:p>
            <a:endParaRPr lang="en-US" dirty="0"/>
          </a:p>
        </p:txBody>
      </p:sp>
      <p:pic>
        <p:nvPicPr>
          <p:cNvPr id="3" name="65539862758492520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a:blip>
          <a:srcRect l="1" r="1"/>
          <a:stretch>
            <a:fillRect/>
          </a:stretch>
        </p:blipFill>
        <p:spPr>
          <a:xfrm>
            <a:off x="0" y="0"/>
            <a:ext cx="18288000" cy="10241757"/>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p:cNvGrpSpPr/>
          <p:nvPr/>
        </p:nvGrpSpPr>
        <p:grpSpPr>
          <a:xfrm>
            <a:off x="-820535" y="-1007180"/>
            <a:ext cx="4071759" cy="4071759"/>
            <a:chOff x="0" y="0"/>
            <a:chExt cx="6350000" cy="6350000"/>
          </a:xfrm>
        </p:grpSpPr>
        <p:sp>
          <p:nvSpPr>
            <p:cNvPr id="19"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20" name="Group 15"/>
          <p:cNvGrpSpPr/>
          <p:nvPr/>
        </p:nvGrpSpPr>
        <p:grpSpPr>
          <a:xfrm>
            <a:off x="16904339" y="9518809"/>
            <a:ext cx="750204" cy="750204"/>
            <a:chOff x="0" y="0"/>
            <a:chExt cx="6350000" cy="6350000"/>
          </a:xfrm>
        </p:grpSpPr>
        <p:sp>
          <p:nvSpPr>
            <p:cNvPr id="22"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25" name="Rounded Rectangle 24"/>
          <p:cNvSpPr/>
          <p:nvPr/>
        </p:nvSpPr>
        <p:spPr>
          <a:xfrm rot="5400000">
            <a:off x="4359295" y="-3729990"/>
            <a:ext cx="9798008" cy="1775460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838201" y="240686"/>
            <a:ext cx="10972800" cy="6986528"/>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I. GIỚI THIỆU:</a:t>
            </a:r>
          </a:p>
          <a:p>
            <a:pPr algn="ctr"/>
            <a:endParaRPr lang="vi-VN" sz="4000" b="1">
              <a:latin typeface="Times New Roman" panose="02020603050405020304" pitchFamily="18" charset="0"/>
              <a:cs typeface="Times New Roman" panose="02020603050405020304" pitchFamily="18" charset="0"/>
            </a:endParaRPr>
          </a:p>
          <a:p>
            <a:pPr algn="ctr"/>
            <a:endParaRPr lang="vi-VN" sz="4000" b="1">
              <a:latin typeface="Times New Roman" panose="02020603050405020304" pitchFamily="18" charset="0"/>
              <a:cs typeface="Times New Roman" panose="02020603050405020304" pitchFamily="18" charset="0"/>
            </a:endParaRPr>
          </a:p>
          <a:p>
            <a:pPr algn="ctr"/>
            <a:endParaRPr lang="en-US" sz="4000" b="1" dirty="0">
              <a:latin typeface="Times New Roman" panose="02020603050405020304" pitchFamily="18" charset="0"/>
              <a:cs typeface="Times New Roman" panose="02020603050405020304" pitchFamily="18" charset="0"/>
            </a:endParaRPr>
          </a:p>
          <a:p>
            <a:pPr algn="just"/>
            <a:r>
              <a:rPr lang="vi-VN" sz="3600">
                <a:latin typeface="Times New Roman" panose="02020603050405020304" pitchFamily="18" charset="0"/>
                <a:cs typeface="Times New Roman" panose="02020603050405020304" pitchFamily="18" charset="0"/>
              </a:rPr>
              <a:t>Cơ sở dữ liệu NoSQL là một giải pháp thay thế cho cơ sở dữ liệu quan hệ truyền thống. </a:t>
            </a:r>
            <a:r>
              <a:rPr lang="en-US" sz="3600">
                <a:latin typeface="Times New Roman" panose="02020603050405020304" pitchFamily="18" charset="0"/>
                <a:cs typeface="Times New Roman" panose="02020603050405020304" pitchFamily="18" charset="0"/>
              </a:rPr>
              <a:t>NoSQL không có nghĩa là “Not SQL (không có SQL)” mà nó có nghĩa là “Not Only SQL (không chỉ là SQL)”.</a:t>
            </a:r>
          </a:p>
          <a:p>
            <a:pPr algn="just"/>
            <a:r>
              <a:rPr lang="vi-VN" sz="3600">
                <a:latin typeface="Times New Roman" panose="02020603050405020304" pitchFamily="18" charset="0"/>
                <a:cs typeface="Times New Roman" panose="02020603050405020304" pitchFamily="18" charset="0"/>
              </a:rPr>
              <a:t>Thời gian qua đã có </a:t>
            </a:r>
            <a:r>
              <a:rPr lang="en-US" sz="3600">
                <a:latin typeface="Times New Roman" panose="02020603050405020304" pitchFamily="18" charset="0"/>
                <a:cs typeface="Times New Roman" panose="02020603050405020304" pitchFamily="18" charset="0"/>
              </a:rPr>
              <a:t>sự </a:t>
            </a:r>
            <a:r>
              <a:rPr lang="en-US" sz="3600" dirty="0">
                <a:latin typeface="Times New Roman" panose="02020603050405020304" pitchFamily="18" charset="0"/>
                <a:cs typeface="Times New Roman" panose="02020603050405020304" pitchFamily="18" charset="0"/>
              </a:rPr>
              <a:t>xuất hiện của hàng loạt cơ sở dữ liệu NOSQL như: </a:t>
            </a:r>
            <a:r>
              <a:rPr lang="en-US" sz="3600">
                <a:latin typeface="Times New Roman" panose="02020603050405020304" pitchFamily="18" charset="0"/>
                <a:cs typeface="Times New Roman" panose="02020603050405020304" pitchFamily="18" charset="0"/>
              </a:rPr>
              <a:t>MongoDB , Hbase, </a:t>
            </a:r>
            <a:r>
              <a:rPr lang="vi-VN" sz="3600">
                <a:latin typeface="Times New Roman" panose="02020603050405020304" pitchFamily="18" charset="0"/>
                <a:cs typeface="Times New Roman" panose="02020603050405020304" pitchFamily="18" charset="0"/>
              </a:rPr>
              <a:t>Neo4j,.. Và các dịch vụ đám mây đi kèm</a:t>
            </a:r>
            <a:r>
              <a:rPr lang="en-US" sz="3600">
                <a:latin typeface="Times New Roman" panose="02020603050405020304" pitchFamily="18" charset="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a:p>
            <a:r>
              <a:rPr lang="vi-VN" sz="3600" dirty="0">
                <a:latin typeface="Times New Roman" panose="02020603050405020304" pitchFamily="18" charset="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p:pic>
        <p:nvPicPr>
          <p:cNvPr id="7" name="Picture 2">
            <a:extLst>
              <a:ext uri="{FF2B5EF4-FFF2-40B4-BE49-F238E27FC236}">
                <a16:creationId xmlns:a16="http://schemas.microsoft.com/office/drawing/2014/main" id="{7B19739B-9E03-5CD2-E70E-61D0A8FFD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050" y="5143500"/>
            <a:ext cx="5058509" cy="3073747"/>
          </a:xfrm>
          <a:prstGeom prst="rect">
            <a:avLst/>
          </a:prstGeom>
          <a:ln w="228600" cap="sq" cmpd="thickThin">
            <a:solidFill>
              <a:srgbClr val="000000"/>
            </a:solidFill>
            <a:prstDash val="solid"/>
            <a:miter lim="800000"/>
          </a:ln>
          <a:effectLst>
            <a:innerShdw blurRad="76200">
              <a:srgbClr val="000000"/>
            </a:innerShdw>
          </a:effectLst>
        </p:spPr>
      </p:pic>
      <p:pic>
        <p:nvPicPr>
          <p:cNvPr id="8" name="Picture 1">
            <a:extLst>
              <a:ext uri="{FF2B5EF4-FFF2-40B4-BE49-F238E27FC236}">
                <a16:creationId xmlns:a16="http://schemas.microsoft.com/office/drawing/2014/main" id="{B123135E-A51C-C9CB-9A02-D8D76A5CF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203" y="1472519"/>
            <a:ext cx="5058509" cy="287630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cover dir="u"/>
      </p:transition>
    </mc:Choice>
    <mc:Fallback xmlns="">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3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800" fill="hold"/>
                                        <p:tgtEl>
                                          <p:spTgt spid="18"/>
                                        </p:tgtEl>
                                        <p:attrNameLst>
                                          <p:attrName>ppt_x</p:attrName>
                                        </p:attrNameLst>
                                      </p:cBhvr>
                                      <p:tavLst>
                                        <p:tav tm="0">
                                          <p:val>
                                            <p:strVal val="0-#ppt_w/2"/>
                                          </p:val>
                                        </p:tav>
                                        <p:tav tm="100000">
                                          <p:val>
                                            <p:strVal val="#ppt_x"/>
                                          </p:val>
                                        </p:tav>
                                      </p:tavLst>
                                    </p:anim>
                                    <p:anim calcmode="lin" valueType="num">
                                      <p:cBhvr additive="base">
                                        <p:cTn id="8" dur="8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10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100" fill="hold"/>
                                        <p:tgtEl>
                                          <p:spTgt spid="20"/>
                                        </p:tgtEl>
                                        <p:attrNameLst>
                                          <p:attrName>ppt_x</p:attrName>
                                        </p:attrNameLst>
                                      </p:cBhvr>
                                      <p:tavLst>
                                        <p:tav tm="0">
                                          <p:val>
                                            <p:strVal val="1+#ppt_w/2"/>
                                          </p:val>
                                        </p:tav>
                                        <p:tav tm="100000">
                                          <p:val>
                                            <p:strVal val="#ppt_x"/>
                                          </p:val>
                                        </p:tav>
                                      </p:tavLst>
                                    </p:anim>
                                    <p:anim calcmode="lin" valueType="num">
                                      <p:cBhvr additive="base">
                                        <p:cTn id="12" dur="1100" fill="hold"/>
                                        <p:tgtEl>
                                          <p:spTgt spid="20"/>
                                        </p:tgtEl>
                                        <p:attrNameLst>
                                          <p:attrName>ppt_y</p:attrName>
                                        </p:attrNameLst>
                                      </p:cBhvr>
                                      <p:tavLst>
                                        <p:tav tm="0">
                                          <p:val>
                                            <p:strVal val="1+#ppt_h/2"/>
                                          </p:val>
                                        </p:tav>
                                        <p:tav tm="100000">
                                          <p:val>
                                            <p:strVal val="#ppt_y"/>
                                          </p:val>
                                        </p:tav>
                                      </p:tavLst>
                                    </p:anim>
                                  </p:childTnLst>
                                </p:cTn>
                              </p:par>
                              <p:par>
                                <p:cTn id="13" presetID="47" presetClass="entr" presetSubtype="0" fill="hold" grpId="0" nodeType="withEffect">
                                  <p:stCondLst>
                                    <p:cond delay="9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p:cNvGrpSpPr/>
          <p:nvPr/>
        </p:nvGrpSpPr>
        <p:grpSpPr>
          <a:xfrm>
            <a:off x="-820535" y="-1007180"/>
            <a:ext cx="4071759" cy="4071759"/>
            <a:chOff x="0" y="0"/>
            <a:chExt cx="6350000" cy="6350000"/>
          </a:xfrm>
        </p:grpSpPr>
        <p:sp>
          <p:nvSpPr>
            <p:cNvPr id="19"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grpSp>
        <p:nvGrpSpPr>
          <p:cNvPr id="20" name="Group 15"/>
          <p:cNvGrpSpPr/>
          <p:nvPr/>
        </p:nvGrpSpPr>
        <p:grpSpPr>
          <a:xfrm>
            <a:off x="16904339" y="9518809"/>
            <a:ext cx="750204" cy="750204"/>
            <a:chOff x="0" y="0"/>
            <a:chExt cx="6350000" cy="6350000"/>
          </a:xfrm>
        </p:grpSpPr>
        <p:sp>
          <p:nvSpPr>
            <p:cNvPr id="22"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sp>
      </p:grpSp>
      <p:sp>
        <p:nvSpPr>
          <p:cNvPr id="25" name="Rounded Rectangle 24"/>
          <p:cNvSpPr/>
          <p:nvPr/>
        </p:nvSpPr>
        <p:spPr>
          <a:xfrm rot="5400000">
            <a:off x="4406826" y="-3729990"/>
            <a:ext cx="9798008" cy="1775460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838201" y="240686"/>
            <a:ext cx="10077640" cy="6309420"/>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I. GIỚI THIỆU:</a:t>
            </a:r>
          </a:p>
          <a:p>
            <a:pPr algn="ctr"/>
            <a:endParaRPr lang="en-US" sz="4000" b="1" dirty="0">
              <a:latin typeface="Times New Roman" panose="02020603050405020304" pitchFamily="18" charset="0"/>
              <a:cs typeface="Times New Roman" panose="02020603050405020304" pitchFamily="18" charset="0"/>
            </a:endParaRPr>
          </a:p>
          <a:p>
            <a:pPr algn="just"/>
            <a:r>
              <a:rPr lang="vi-VN" sz="3600" b="1">
                <a:latin typeface="Times New Roman" panose="02020603050405020304" pitchFamily="18" charset="0"/>
                <a:cs typeface="Times New Roman" panose="02020603050405020304" pitchFamily="18" charset="0"/>
              </a:rPr>
              <a:t>Các tính năng chính của cơ sở dữ liệu NoSQL:</a:t>
            </a:r>
          </a:p>
          <a:p>
            <a:pPr algn="just"/>
            <a:r>
              <a:rPr lang="vi-VN" sz="3600">
                <a:latin typeface="Times New Roman" panose="02020603050405020304" pitchFamily="18" charset="0"/>
                <a:cs typeface="Times New Roman" panose="02020603050405020304" pitchFamily="18" charset="0"/>
              </a:rPr>
              <a:t> - Mở rộng quy mô:  Cơ sở dữ liệu NoSQL cho phép phân phối dữ liệu trên một số lượng lớn máy với khả năng xử lý phân tán. </a:t>
            </a:r>
          </a:p>
          <a:p>
            <a:pPr algn="just"/>
            <a:r>
              <a:rPr lang="vi-VN" sz="3600">
                <a:latin typeface="Times New Roman" panose="02020603050405020304" pitchFamily="18" charset="0"/>
                <a:cs typeface="Times New Roman" panose="02020603050405020304" pitchFamily="18" charset="0"/>
              </a:rPr>
              <a:t>- Tính linh hoạt: Tính linh hoạt về mặt cấu trúc dữ liệu là không cần xác định lược đồ cho cơ sở dữ liệu.</a:t>
            </a:r>
          </a:p>
          <a:p>
            <a:pPr algn="just"/>
            <a:r>
              <a:rPr lang="vi-VN" sz="3600">
                <a:latin typeface="Times New Roman" panose="02020603050405020304" pitchFamily="18" charset="0"/>
                <a:cs typeface="Times New Roman" panose="02020603050405020304" pitchFamily="18" charset="0"/>
              </a:rPr>
              <a:t>- Sao chép dữ liệu: một bản sao của dữ liệu được phân phối cho các hệ thống khác nhau để dự phòng các sự cố</a:t>
            </a:r>
          </a:p>
        </p:txBody>
      </p:sp>
      <p:pic>
        <p:nvPicPr>
          <p:cNvPr id="3" name="Picture 2">
            <a:extLst>
              <a:ext uri="{FF2B5EF4-FFF2-40B4-BE49-F238E27FC236}">
                <a16:creationId xmlns:a16="http://schemas.microsoft.com/office/drawing/2014/main" id="{8B32DC16-B172-FFF6-F266-E5FCEEB5A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0876" y="1790700"/>
            <a:ext cx="6667500" cy="4038600"/>
          </a:xfrm>
          <a:prstGeom prst="rect">
            <a:avLst/>
          </a:prstGeom>
        </p:spPr>
      </p:pic>
    </p:spTree>
    <p:extLst>
      <p:ext uri="{BB962C8B-B14F-4D97-AF65-F5344CB8AC3E}">
        <p14:creationId xmlns:p14="http://schemas.microsoft.com/office/powerpoint/2010/main" val="3063342235"/>
      </p:ext>
    </p:extLst>
  </p:cSld>
  <p:clrMapOvr>
    <a:masterClrMapping/>
  </p:clrMapOvr>
  <mc:AlternateContent xmlns:mc="http://schemas.openxmlformats.org/markup-compatibility/2006" xmlns:p14="http://schemas.microsoft.com/office/powerpoint/2010/main">
    <mc:Choice Requires="p14">
      <p:transition p14:dur="250">
        <p:cover dir="u"/>
      </p:transition>
    </mc:Choice>
    <mc:Fallback xmlns="">
      <p:transition>
        <p:cover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3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800" fill="hold"/>
                                        <p:tgtEl>
                                          <p:spTgt spid="18"/>
                                        </p:tgtEl>
                                        <p:attrNameLst>
                                          <p:attrName>ppt_x</p:attrName>
                                        </p:attrNameLst>
                                      </p:cBhvr>
                                      <p:tavLst>
                                        <p:tav tm="0">
                                          <p:val>
                                            <p:strVal val="0-#ppt_w/2"/>
                                          </p:val>
                                        </p:tav>
                                        <p:tav tm="100000">
                                          <p:val>
                                            <p:strVal val="#ppt_x"/>
                                          </p:val>
                                        </p:tav>
                                      </p:tavLst>
                                    </p:anim>
                                    <p:anim calcmode="lin" valueType="num">
                                      <p:cBhvr additive="base">
                                        <p:cTn id="8" dur="8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10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100" fill="hold"/>
                                        <p:tgtEl>
                                          <p:spTgt spid="20"/>
                                        </p:tgtEl>
                                        <p:attrNameLst>
                                          <p:attrName>ppt_x</p:attrName>
                                        </p:attrNameLst>
                                      </p:cBhvr>
                                      <p:tavLst>
                                        <p:tav tm="0">
                                          <p:val>
                                            <p:strVal val="1+#ppt_w/2"/>
                                          </p:val>
                                        </p:tav>
                                        <p:tav tm="100000">
                                          <p:val>
                                            <p:strVal val="#ppt_x"/>
                                          </p:val>
                                        </p:tav>
                                      </p:tavLst>
                                    </p:anim>
                                    <p:anim calcmode="lin" valueType="num">
                                      <p:cBhvr additive="base">
                                        <p:cTn id="12" dur="1100" fill="hold"/>
                                        <p:tgtEl>
                                          <p:spTgt spid="20"/>
                                        </p:tgtEl>
                                        <p:attrNameLst>
                                          <p:attrName>ppt_y</p:attrName>
                                        </p:attrNameLst>
                                      </p:cBhvr>
                                      <p:tavLst>
                                        <p:tav tm="0">
                                          <p:val>
                                            <p:strVal val="1+#ppt_h/2"/>
                                          </p:val>
                                        </p:tav>
                                        <p:tav tm="100000">
                                          <p:val>
                                            <p:strVal val="#ppt_y"/>
                                          </p:val>
                                        </p:tav>
                                      </p:tavLst>
                                    </p:anim>
                                  </p:childTnLst>
                                </p:cTn>
                              </p:par>
                              <p:par>
                                <p:cTn id="13" presetID="47" presetClass="entr" presetSubtype="0" fill="hold" grpId="0" nodeType="withEffect">
                                  <p:stCondLst>
                                    <p:cond delay="9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rot="5400000">
            <a:off x="4641850" y="-2621915"/>
            <a:ext cx="9328150" cy="1601978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8" name="Text Box 7"/>
          <p:cNvSpPr txBox="1"/>
          <p:nvPr/>
        </p:nvSpPr>
        <p:spPr>
          <a:xfrm>
            <a:off x="2049145" y="1257300"/>
            <a:ext cx="14512925" cy="1353185"/>
          </a:xfrm>
          <a:prstGeom prst="rect">
            <a:avLst/>
          </a:prstGeom>
          <a:noFill/>
        </p:spPr>
        <p:txBody>
          <a:bodyPr wrap="square" rtlCol="0">
            <a:spAutoFit/>
          </a:bodyPr>
          <a:lstStyle/>
          <a:p>
            <a:pPr algn="ctr"/>
            <a:r>
              <a:rPr lang="en-US" sz="4200" b="1" dirty="0">
                <a:latin typeface="Times New Roman" panose="02020603050405020304" pitchFamily="18" charset="0"/>
                <a:cs typeface="Times New Roman" panose="02020603050405020304" pitchFamily="18" charset="0"/>
              </a:rPr>
              <a:t>II. CÁC MÔ HÌNH DỮ LIỆU NOSQL</a:t>
            </a:r>
          </a:p>
          <a:p>
            <a:pPr algn="l"/>
            <a:r>
              <a:rPr lang="en-US" sz="4000" b="1" dirty="0">
                <a:latin typeface="Times New Roman" panose="02020603050405020304" pitchFamily="18" charset="0"/>
                <a:cs typeface="Times New Roman" panose="02020603050405020304" pitchFamily="18" charset="0"/>
              </a:rPr>
              <a:t>A. </a:t>
            </a:r>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khóa-giá</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trị</a:t>
            </a:r>
            <a:r>
              <a:rPr lang="en-US" sz="4000" b="1" dirty="0">
                <a:latin typeface="Times New Roman" panose="02020603050405020304" pitchFamily="18" charset="0"/>
                <a:cs typeface="Times New Roman" panose="02020603050405020304" pitchFamily="18" charset="0"/>
              </a:rPr>
              <a:t> (Key-Value Data Stores)</a:t>
            </a:r>
          </a:p>
        </p:txBody>
      </p:sp>
      <p:sp>
        <p:nvSpPr>
          <p:cNvPr id="9" name="Text Box 8"/>
          <p:cNvSpPr txBox="1"/>
          <p:nvPr/>
        </p:nvSpPr>
        <p:spPr>
          <a:xfrm>
            <a:off x="1824990" y="2617470"/>
            <a:ext cx="14939010" cy="3431709"/>
          </a:xfrm>
          <a:prstGeom prst="rect">
            <a:avLst/>
          </a:prstGeom>
          <a:noFill/>
        </p:spPr>
        <p:txBody>
          <a:bodyPr wrap="square" rtlCol="0">
            <a:spAutoFit/>
          </a:bodyPr>
          <a:lstStyle/>
          <a:p>
            <a:pPr marL="571500" lvl="0" indent="-571500" algn="just">
              <a:buFont typeface="Arial" panose="020B0604020202020204" pitchFamily="34" charset="0"/>
              <a:buChar char="•"/>
            </a:pPr>
            <a:r>
              <a:rPr sz="3100" dirty="0" err="1">
                <a:latin typeface="Times New Roman" panose="02020603050405020304" pitchFamily="18" charset="0"/>
                <a:cs typeface="Times New Roman" panose="02020603050405020304" pitchFamily="18" charset="0"/>
                <a:sym typeface="+mn-ea"/>
              </a:rPr>
              <a:t>Để</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xử</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lý</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đồng</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thời</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lượng</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truy</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cập</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cao</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vào</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cơ</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sở</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dữ</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liệu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mô</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hình</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cơ</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sở</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dữ</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liệu</a:t>
            </a:r>
            <a:r>
              <a:rPr sz="3100" dirty="0">
                <a:latin typeface="Times New Roman" panose="02020603050405020304" pitchFamily="18" charset="0"/>
                <a:cs typeface="Times New Roman" panose="02020603050405020304" pitchFamily="18" charset="0"/>
                <a:sym typeface="+mn-ea"/>
              </a:rPr>
              <a:t> NoSQL </a:t>
            </a:r>
            <a:r>
              <a:rPr sz="3100" dirty="0" err="1">
                <a:latin typeface="Times New Roman" panose="02020603050405020304" pitchFamily="18" charset="0"/>
                <a:cs typeface="Times New Roman" panose="02020603050405020304" pitchFamily="18" charset="0"/>
                <a:sym typeface="+mn-ea"/>
              </a:rPr>
              <a:t>được</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thiết</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kế</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như</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các</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kho</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lưu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trữ</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dữ</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liệu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dưới</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dạng</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khóa-giá</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trị</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Đây</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là</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mô</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hình</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lưu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trữ</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dữ</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liệu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đơn</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giản</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nhất</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nhưng</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cũng</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mạnh</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mẽ</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nhất</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Trong</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mô</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hình</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khóa-giá</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trị</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dữ</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liệu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được</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lưu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gồm</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một</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cặp</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khóa</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và</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giá</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trị</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duy</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nhất</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Để</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lưu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dữ</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liệu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một</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khóa</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được</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tạo</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bởi</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ứng</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dụng</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và</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giá</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trị</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được</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liên</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kết</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với</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khóa</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Và</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cặp</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khóa-giá</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trị</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này</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được</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lưu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vào</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kho</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lưu</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trữ</a:t>
            </a:r>
            <a:r>
              <a:rPr sz="3100" dirty="0">
                <a:latin typeface="Times New Roman" panose="02020603050405020304" pitchFamily="18" charset="0"/>
                <a:cs typeface="Times New Roman" panose="02020603050405020304" pitchFamily="18" charset="0"/>
                <a:sym typeface="+mn-ea"/>
              </a:rPr>
              <a:t> </a:t>
            </a:r>
            <a:r>
              <a:rPr sz="3100" dirty="0" err="1">
                <a:latin typeface="Times New Roman" panose="02020603050405020304" pitchFamily="18" charset="0"/>
                <a:cs typeface="Times New Roman" panose="02020603050405020304" pitchFamily="18" charset="0"/>
                <a:sym typeface="+mn-ea"/>
              </a:rPr>
              <a:t>dữ</a:t>
            </a:r>
            <a:r>
              <a:rPr sz="3100" dirty="0">
                <a:latin typeface="Times New Roman" panose="02020603050405020304" pitchFamily="18" charset="0"/>
                <a:cs typeface="Times New Roman" panose="02020603050405020304" pitchFamily="18" charset="0"/>
                <a:sym typeface="+mn-ea"/>
              </a:rPr>
              <a:t> </a:t>
            </a:r>
            <a:r>
              <a:rPr sz="3100" err="1">
                <a:latin typeface="Times New Roman" panose="02020603050405020304" pitchFamily="18" charset="0"/>
                <a:cs typeface="Times New Roman" panose="02020603050405020304" pitchFamily="18" charset="0"/>
                <a:sym typeface="+mn-ea"/>
              </a:rPr>
              <a:t>liệu</a:t>
            </a:r>
            <a:r>
              <a:rPr sz="3100">
                <a:latin typeface="Times New Roman" panose="02020603050405020304" pitchFamily="18" charset="0"/>
                <a:cs typeface="Times New Roman" panose="02020603050405020304" pitchFamily="18" charset="0"/>
                <a:sym typeface="+mn-ea"/>
              </a:rPr>
              <a:t>. </a:t>
            </a:r>
            <a:endParaRPr sz="3100" dirty="0">
              <a:latin typeface="Times New Roman" panose="02020603050405020304" pitchFamily="18" charset="0"/>
              <a:cs typeface="Times New Roman" panose="02020603050405020304" pitchFamily="18" charset="0"/>
              <a:sym typeface="+mn-ea"/>
            </a:endParaRPr>
          </a:p>
          <a:p>
            <a:endParaRPr lang="en-US" sz="3100" dirty="0"/>
          </a:p>
        </p:txBody>
      </p:sp>
      <p:pic>
        <p:nvPicPr>
          <p:cNvPr id="10" name="Picture 6"/>
          <p:cNvPicPr>
            <a:picLocks noChangeAspect="1"/>
          </p:cNvPicPr>
          <p:nvPr/>
        </p:nvPicPr>
        <p:blipFill>
          <a:blip r:embed="rId2">
            <a:extLst>
              <a:ext uri="{28A0092B-C50C-407E-A947-70E740481C1C}">
                <a14:useLocalDpi xmlns:a14="http://schemas.microsoft.com/office/drawing/2010/main" val="0"/>
              </a:ext>
            </a:extLst>
          </a:blip>
          <a:srcRect l="71907" t="51200"/>
          <a:stretch>
            <a:fillRect/>
          </a:stretch>
        </p:blipFill>
        <p:spPr>
          <a:xfrm>
            <a:off x="6318885" y="6210300"/>
            <a:ext cx="5650230" cy="3565525"/>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rot="5400000">
            <a:off x="6152198" y="-3124199"/>
            <a:ext cx="6821805" cy="15468602"/>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8" name="Text Box 7"/>
          <p:cNvSpPr txBox="1"/>
          <p:nvPr/>
        </p:nvSpPr>
        <p:spPr>
          <a:xfrm>
            <a:off x="3048000" y="1866900"/>
            <a:ext cx="13411201" cy="2308324"/>
          </a:xfrm>
          <a:prstGeom prst="rect">
            <a:avLst/>
          </a:prstGeom>
          <a:noFill/>
        </p:spPr>
        <p:txBody>
          <a:bodyPr wrap="square" rtlCol="0">
            <a:spAutoFit/>
          </a:bodyPr>
          <a:lstStyle/>
          <a:p>
            <a:pPr marL="571500" lvl="0" indent="-571500" algn="just">
              <a:buFont typeface="Arial" panose="020B0604020202020204" pitchFamily="34" charset="0"/>
              <a:buChar char="•"/>
            </a:pPr>
            <a:r>
              <a:rPr sz="3600">
                <a:latin typeface="Times New Roman" panose="02020603050405020304" pitchFamily="18" charset="0"/>
                <a:cs typeface="Times New Roman" panose="02020603050405020304" pitchFamily="18" charset="0"/>
                <a:sym typeface="+mn-ea"/>
              </a:rPr>
              <a:t>Tất cả các loại NoSQL khác được xây dựng dựa trên tính đơn giản, khả năng mở rộng và hiệu suất của các kho lưu trữ dữ liệu khóa-giá trị. Các hệ thống cơ sở dữ liệu lưu trữ dữ liệu khóa-giá trị nổi bật như: Redis, Voldemort và Membase.</a:t>
            </a:r>
          </a:p>
        </p:txBody>
      </p:sp>
      <p:pic>
        <p:nvPicPr>
          <p:cNvPr id="10"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0" y="5030421"/>
            <a:ext cx="4017645" cy="2333947"/>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0600" y="5033523"/>
            <a:ext cx="4017645" cy="2298776"/>
          </a:xfrm>
          <a:prstGeom prst="rect">
            <a:avLst/>
          </a:prstGeom>
        </p:spPr>
      </p:pic>
      <p:pic>
        <p:nvPicPr>
          <p:cNvPr id="12" name="Picture 11"/>
          <p:cNvPicPr>
            <a:picLocks noChangeAspect="1"/>
          </p:cNvPicPr>
          <p:nvPr/>
        </p:nvPicPr>
        <p:blipFill>
          <a:blip r:embed="rId4"/>
          <a:stretch>
            <a:fillRect/>
          </a:stretch>
        </p:blipFill>
        <p:spPr>
          <a:xfrm>
            <a:off x="2819400" y="5030421"/>
            <a:ext cx="4017645" cy="23200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6964680" y="-5100955"/>
            <a:ext cx="4674870" cy="1601978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840230" y="800100"/>
            <a:ext cx="14634845" cy="737235"/>
          </a:xfrm>
          <a:prstGeom prst="rect">
            <a:avLst/>
          </a:prstGeom>
          <a:noFill/>
        </p:spPr>
        <p:txBody>
          <a:bodyPr wrap="square" rtlCol="0">
            <a:spAutoFit/>
          </a:bodyPr>
          <a:lstStyle/>
          <a:p>
            <a:pPr algn="l"/>
            <a:r>
              <a:rPr lang="en-US" sz="4200" b="1">
                <a:latin typeface="Times New Roman" panose="02020603050405020304" pitchFamily="18" charset="0"/>
                <a:cs typeface="Times New Roman" panose="02020603050405020304" pitchFamily="18" charset="0"/>
              </a:rPr>
              <a:t>B. Mô hình cơ sở dữ liệu tài liệu (Document Oriente)</a:t>
            </a:r>
          </a:p>
        </p:txBody>
      </p:sp>
      <p:sp>
        <p:nvSpPr>
          <p:cNvPr id="4" name="Text Box 3"/>
          <p:cNvSpPr txBox="1"/>
          <p:nvPr/>
        </p:nvSpPr>
        <p:spPr>
          <a:xfrm>
            <a:off x="1600200" y="1638300"/>
            <a:ext cx="15394305" cy="2769989"/>
          </a:xfrm>
          <a:prstGeom prst="rect">
            <a:avLst/>
          </a:prstGeom>
          <a:noFill/>
        </p:spPr>
        <p:txBody>
          <a:bodyPr wrap="square" rtlCol="0">
            <a:spAutoFit/>
          </a:bodyPr>
          <a:lstStyle/>
          <a:p>
            <a:pPr marL="571500" lvl="0" indent="-571500" algn="just">
              <a:buFont typeface="Arial" panose="020B0604020202020204" pitchFamily="34" charset="0"/>
              <a:buChar char="•"/>
            </a:pPr>
            <a:r>
              <a:rPr sz="2900" dirty="0">
                <a:latin typeface="Times New Roman" panose="02020603050405020304" pitchFamily="18" charset="0"/>
                <a:cs typeface="Times New Roman" panose="02020603050405020304" pitchFamily="18" charset="0"/>
                <a:sym typeface="+mn-ea"/>
              </a:rPr>
              <a:t>Ở </a:t>
            </a:r>
            <a:r>
              <a:rPr sz="2900" dirty="0" err="1">
                <a:latin typeface="Times New Roman" panose="02020603050405020304" pitchFamily="18" charset="0"/>
                <a:cs typeface="Times New Roman" panose="02020603050405020304" pitchFamily="18" charset="0"/>
                <a:sym typeface="+mn-ea"/>
              </a:rPr>
              <a:t>mức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trừu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tượng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sở</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hướng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tài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tương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tự</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như</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kho</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lưu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err="1">
                <a:latin typeface="Times New Roman" panose="02020603050405020304" pitchFamily="18" charset="0"/>
                <a:cs typeface="Times New Roman" panose="02020603050405020304" pitchFamily="18" charset="0"/>
                <a:sym typeface="+mn-ea"/>
              </a:rPr>
              <a:t>khóa-giá</a:t>
            </a:r>
            <a:r>
              <a:rPr sz="2900">
                <a:latin typeface="Times New Roman" panose="02020603050405020304" pitchFamily="18" charset="0"/>
                <a:cs typeface="Times New Roman" panose="02020603050405020304" pitchFamily="18" charset="0"/>
                <a:sym typeface="+mn-ea"/>
              </a:rPr>
              <a:t> trị. </a:t>
            </a:r>
            <a:r>
              <a:rPr sz="2900" dirty="0" err="1">
                <a:latin typeface="Times New Roman" panose="02020603050405020304" pitchFamily="18" charset="0"/>
                <a:cs typeface="Times New Roman" panose="02020603050405020304" pitchFamily="18" charset="0"/>
                <a:sym typeface="+mn-ea"/>
              </a:rPr>
              <a:t>Tính</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năng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phân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biệt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sở</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hướng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tài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với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mô</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hình</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khóa-giá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trị</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tính</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minh</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bạch</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của</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do </a:t>
            </a:r>
            <a:r>
              <a:rPr sz="2900" dirty="0" err="1">
                <a:latin typeface="Times New Roman" panose="02020603050405020304" pitchFamily="18" charset="0"/>
                <a:cs typeface="Times New Roman" panose="02020603050405020304" pitchFamily="18" charset="0"/>
                <a:sym typeface="+mn-ea"/>
              </a:rPr>
              <a:t>cơ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sở</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nắm</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giữ</a:t>
            </a:r>
            <a:r>
              <a:rPr sz="2900" dirty="0">
                <a:latin typeface="Times New Roman" panose="02020603050405020304" pitchFamily="18" charset="0"/>
                <a:cs typeface="Times New Roman" panose="02020603050405020304" pitchFamily="18" charset="0"/>
                <a:sym typeface="+mn-ea"/>
              </a:rPr>
              <a:t>. Do </a:t>
            </a:r>
            <a:r>
              <a:rPr sz="2900" dirty="0" err="1">
                <a:latin typeface="Times New Roman" panose="02020603050405020304" pitchFamily="18" charset="0"/>
                <a:cs typeface="Times New Roman" panose="02020603050405020304" pitchFamily="18" charset="0"/>
                <a:sym typeface="+mn-ea"/>
              </a:rPr>
              <a:t>đó</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khả</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năng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truy</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vấn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không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bị</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hạn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chế</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chỉ</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với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khóa</a:t>
            </a:r>
            <a:r>
              <a:rPr sz="2900" dirty="0">
                <a:latin typeface="Times New Roman" panose="02020603050405020304" pitchFamily="18" charset="0"/>
                <a:cs typeface="Times New Roman" panose="02020603050405020304" pitchFamily="18" charset="0"/>
                <a:sym typeface="+mn-ea"/>
              </a:rPr>
              <a:t>.</a:t>
            </a:r>
          </a:p>
          <a:p>
            <a:pPr marL="571500" indent="-571500" algn="just">
              <a:buFont typeface="Arial" panose="020B0604020202020204" pitchFamily="34" charset="0"/>
              <a:buChar char="•"/>
            </a:pPr>
            <a:r>
              <a:rPr sz="2900" dirty="0" err="1">
                <a:latin typeface="Times New Roman" panose="02020603050405020304" pitchFamily="18" charset="0"/>
                <a:cs typeface="Times New Roman" panose="02020603050405020304" pitchFamily="18" charset="0"/>
                <a:sym typeface="+mn-ea"/>
              </a:rPr>
              <a:t>Lưu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tài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mô</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hình</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quả</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đối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với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phần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mềm</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phổ</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biến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Nhưng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cũng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có</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nhược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điểm</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suất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và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khả</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năng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mở</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rộng</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thấp</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hơn</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một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chút</a:t>
            </a:r>
            <a:r>
              <a:rPr sz="2900" dirty="0">
                <a:latin typeface="Times New Roman" panose="02020603050405020304" pitchFamily="18" charset="0"/>
                <a:cs typeface="Times New Roman" panose="02020603050405020304" pitchFamily="18" charset="0"/>
                <a:sym typeface="+mn-ea"/>
              </a:rPr>
              <a:t> so </a:t>
            </a:r>
            <a:r>
              <a:rPr sz="2900" dirty="0" err="1">
                <a:latin typeface="Times New Roman" panose="02020603050405020304" pitchFamily="18" charset="0"/>
                <a:cs typeface="Times New Roman" panose="02020603050405020304" pitchFamily="18" charset="0"/>
                <a:sym typeface="+mn-ea"/>
              </a:rPr>
              <a:t>với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các</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kho</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lưu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dữ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khóa-giá</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trị</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Một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số</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kho</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lưu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trữ</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tài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liệu</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nổi</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bật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nhất</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là</a:t>
            </a:r>
            <a:r>
              <a:rPr sz="2900" dirty="0">
                <a:latin typeface="Times New Roman" panose="02020603050405020304" pitchFamily="18" charset="0"/>
                <a:cs typeface="Times New Roman" panose="02020603050405020304" pitchFamily="18" charset="0"/>
                <a:sym typeface="+mn-ea"/>
              </a:rPr>
              <a:t> </a:t>
            </a:r>
            <a:r>
              <a:rPr sz="2900" dirty="0" err="1">
                <a:latin typeface="Times New Roman" panose="02020603050405020304" pitchFamily="18" charset="0"/>
                <a:cs typeface="Times New Roman" panose="02020603050405020304" pitchFamily="18" charset="0"/>
                <a:sym typeface="+mn-ea"/>
              </a:rPr>
              <a:t>Riak</a:t>
            </a:r>
            <a:r>
              <a:rPr sz="2900">
                <a:latin typeface="Times New Roman" panose="02020603050405020304" pitchFamily="18" charset="0"/>
                <a:cs typeface="Times New Roman" panose="02020603050405020304" pitchFamily="18" charset="0"/>
                <a:sym typeface="+mn-ea"/>
              </a:rPr>
              <a:t>, </a:t>
            </a:r>
            <a:r>
              <a:rPr lang="vi-VN" sz="2900">
                <a:latin typeface="Times New Roman" panose="02020603050405020304" pitchFamily="18" charset="0"/>
                <a:cs typeface="Times New Roman" panose="02020603050405020304" pitchFamily="18" charset="0"/>
                <a:sym typeface="+mn-ea"/>
              </a:rPr>
              <a:t>MongoDB, </a:t>
            </a:r>
            <a:r>
              <a:rPr sz="2900">
                <a:latin typeface="Times New Roman" panose="02020603050405020304" pitchFamily="18" charset="0"/>
                <a:cs typeface="Times New Roman" panose="02020603050405020304" pitchFamily="18" charset="0"/>
                <a:sym typeface="+mn-ea"/>
              </a:rPr>
              <a:t>CouchDB</a:t>
            </a:r>
            <a:r>
              <a:rPr sz="2900" dirty="0">
                <a:latin typeface="Times New Roman" panose="02020603050405020304" pitchFamily="18" charset="0"/>
                <a:cs typeface="Times New Roman" panose="02020603050405020304" pitchFamily="18" charset="0"/>
                <a:sym typeface="+mn-ea"/>
              </a:rPr>
              <a:t>.</a:t>
            </a:r>
          </a:p>
        </p:txBody>
      </p:sp>
      <p:sp>
        <p:nvSpPr>
          <p:cNvPr id="5" name="Rounded Rectangle 4"/>
          <p:cNvSpPr/>
          <p:nvPr/>
        </p:nvSpPr>
        <p:spPr>
          <a:xfrm rot="5400000">
            <a:off x="2653030" y="4086860"/>
            <a:ext cx="4691380" cy="7413625"/>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6" name="Text Box 5"/>
          <p:cNvSpPr txBox="1"/>
          <p:nvPr/>
        </p:nvSpPr>
        <p:spPr>
          <a:xfrm>
            <a:off x="1600200" y="5593715"/>
            <a:ext cx="6868160" cy="4399915"/>
          </a:xfrm>
          <a:prstGeom prst="rect">
            <a:avLst/>
          </a:prstGeom>
          <a:noFill/>
        </p:spPr>
        <p:txBody>
          <a:bodyPr wrap="square" rtlCol="0">
            <a:spAutoFit/>
          </a:bodyPr>
          <a:lstStyle/>
          <a:p>
            <a:pPr marL="571500" lvl="0" indent="-5715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sym typeface="+mn-ea"/>
              </a:rPr>
              <a:t>V</a:t>
            </a:r>
            <a:r>
              <a:rPr sz="2800" dirty="0" err="1">
                <a:latin typeface="Times New Roman" panose="02020603050405020304" pitchFamily="18" charset="0"/>
                <a:cs typeface="Times New Roman" panose="02020603050405020304" pitchFamily="18" charset="0"/>
                <a:sym typeface="+mn-ea"/>
              </a:rPr>
              <a:t>d</a:t>
            </a:r>
            <a:r>
              <a:rPr sz="2800" dirty="0">
                <a:latin typeface="Times New Roman" panose="02020603050405020304" pitchFamily="18" charset="0"/>
                <a:cs typeface="Times New Roman" panose="02020603050405020304" pitchFamily="18" charset="0"/>
                <a:sym typeface="+mn-ea"/>
              </a:rPr>
              <a:t> </a:t>
            </a:r>
            <a:r>
              <a:rPr lang="en-US" sz="2800" dirty="0">
                <a:latin typeface="Times New Roman" panose="02020603050405020304" pitchFamily="18" charset="0"/>
                <a:cs typeface="Times New Roman" panose="02020603050405020304" pitchFamily="18" charset="0"/>
                <a:sym typeface="+mn-ea"/>
              </a:rPr>
              <a:t>:</a:t>
            </a:r>
            <a:r>
              <a:rPr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C</a:t>
            </a:r>
            <a:r>
              <a:rPr sz="2800" dirty="0" err="1">
                <a:latin typeface="Times New Roman" panose="02020603050405020304" pitchFamily="18" charset="0"/>
                <a:cs typeface="Times New Roman" panose="02020603050405020304" pitchFamily="18" charset="0"/>
                <a:sym typeface="+mn-ea"/>
              </a:rPr>
              <a:t>ơ</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sở</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dữ</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liệu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hướng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tài</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liệu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lưu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trữ</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dữ</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liệu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dưới</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dạng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các</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cặp</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khóa-giá</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trị</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Nhưng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thuộc</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tính</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dữ</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liệu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được</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lưu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trữ</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trong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cơ</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sở</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dữ</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liệu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là</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rõ</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ràng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đối</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với</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hệ</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thống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không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giống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như</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cơ</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sở</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dữ</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liệu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khóa-giá</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trị</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Ứng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dụng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có</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thể</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truy</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vấn</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cơ</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sở</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dữ</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liệu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không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chỉ</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bằng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khóa</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tức</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là</a:t>
            </a:r>
            <a:r>
              <a:rPr sz="2800" dirty="0">
                <a:latin typeface="Times New Roman" panose="02020603050405020304" pitchFamily="18" charset="0"/>
                <a:cs typeface="Times New Roman" panose="02020603050405020304" pitchFamily="18" charset="0"/>
                <a:sym typeface="+mn-ea"/>
              </a:rPr>
              <a:t> ‘Employee ID’ </a:t>
            </a:r>
            <a:r>
              <a:rPr sz="2800" dirty="0" err="1">
                <a:latin typeface="Times New Roman" panose="02020603050405020304" pitchFamily="18" charset="0"/>
                <a:cs typeface="Times New Roman" panose="02020603050405020304" pitchFamily="18" charset="0"/>
                <a:sym typeface="+mn-ea"/>
              </a:rPr>
              <a:t>mà</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còn</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với</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các</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trường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được</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xác</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định</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trong</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tài</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liệu</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tức</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là</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FirstNm</a:t>
            </a:r>
            <a:r>
              <a:rPr sz="2800" dirty="0">
                <a:latin typeface="Times New Roman" panose="02020603050405020304" pitchFamily="18" charset="0"/>
                <a:cs typeface="Times New Roman" panose="02020603050405020304" pitchFamily="18" charset="0"/>
                <a:sym typeface="+mn-ea"/>
              </a:rPr>
              <a:t>, </a:t>
            </a:r>
            <a:r>
              <a:rPr sz="2800" dirty="0" err="1">
                <a:latin typeface="Times New Roman" panose="02020603050405020304" pitchFamily="18" charset="0"/>
                <a:cs typeface="Times New Roman" panose="02020603050405020304" pitchFamily="18" charset="0"/>
                <a:sym typeface="+mn-ea"/>
              </a:rPr>
              <a:t>LastNm</a:t>
            </a:r>
            <a:r>
              <a:rPr sz="2800" dirty="0">
                <a:latin typeface="Times New Roman" panose="02020603050405020304" pitchFamily="18" charset="0"/>
                <a:cs typeface="Times New Roman" panose="02020603050405020304" pitchFamily="18" charset="0"/>
                <a:sym typeface="+mn-ea"/>
              </a:rPr>
              <a:t>, ‘Age’, </a:t>
            </a:r>
            <a:r>
              <a:rPr sz="2800" dirty="0" err="1">
                <a:latin typeface="Times New Roman" panose="02020603050405020304" pitchFamily="18" charset="0"/>
                <a:cs typeface="Times New Roman" panose="02020603050405020304" pitchFamily="18" charset="0"/>
                <a:sym typeface="+mn-ea"/>
              </a:rPr>
              <a:t>v.v</a:t>
            </a:r>
            <a:endParaRPr sz="2800" dirty="0">
              <a:latin typeface="Times New Roman" panose="02020603050405020304" pitchFamily="18" charset="0"/>
              <a:cs typeface="Times New Roman" panose="02020603050405020304" pitchFamily="18" charset="0"/>
              <a:sym typeface="+mn-ea"/>
            </a:endParaRPr>
          </a:p>
        </p:txBody>
      </p:sp>
      <p:pic>
        <p:nvPicPr>
          <p:cNvPr id="14" name="image2.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200" y="5447665"/>
            <a:ext cx="8473440" cy="4692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5127625" y="-2856230"/>
            <a:ext cx="8357870" cy="16019780"/>
          </a:xfrm>
          <a:prstGeom prst="roundRect">
            <a:avLst/>
          </a:prstGeom>
          <a:solidFill>
            <a:schemeClr val="bg1">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1697355" y="2476500"/>
            <a:ext cx="14893290" cy="4862870"/>
          </a:xfrm>
          <a:prstGeom prst="rect">
            <a:avLst/>
          </a:prstGeom>
          <a:noFill/>
        </p:spPr>
        <p:txBody>
          <a:bodyPr wrap="square" rtlCol="0">
            <a:spAutoFit/>
          </a:bodyPr>
          <a:lstStyle/>
          <a:p>
            <a:pPr marL="571500" indent="-571500" algn="just">
              <a:buFont typeface="Arial" panose="020B0604020202020204" pitchFamily="34" charset="0"/>
              <a:buChar char="•"/>
            </a:pPr>
            <a:r>
              <a:rPr sz="3100">
                <a:latin typeface="Times New Roman" panose="02020603050405020304" pitchFamily="18" charset="0"/>
                <a:cs typeface="Times New Roman" panose="02020603050405020304" pitchFamily="18" charset="0"/>
                <a:sym typeface="+mn-ea"/>
              </a:rPr>
              <a:t>Ưu điểm của việc sử dụng kho dữ liệu họ cột trên cơ sở dữ liệu truyền thống là xử lý các giá trị </a:t>
            </a:r>
            <a:r>
              <a:rPr lang="vi-VN" sz="3100">
                <a:latin typeface="Times New Roman" panose="02020603050405020304" pitchFamily="18" charset="0"/>
                <a:cs typeface="Times New Roman" panose="02020603050405020304" pitchFamily="18" charset="0"/>
                <a:sym typeface="+mn-ea"/>
              </a:rPr>
              <a:t>NULL</a:t>
            </a:r>
            <a:r>
              <a:rPr sz="3100">
                <a:latin typeface="Times New Roman" panose="02020603050405020304" pitchFamily="18" charset="0"/>
                <a:cs typeface="Times New Roman" panose="02020603050405020304" pitchFamily="18" charset="0"/>
                <a:sym typeface="+mn-ea"/>
              </a:rPr>
              <a:t>.</a:t>
            </a:r>
            <a:r>
              <a:rPr lang="vi-VN" sz="3100">
                <a:latin typeface="Times New Roman" panose="02020603050405020304" pitchFamily="18" charset="0"/>
                <a:cs typeface="Times New Roman" panose="02020603050405020304" pitchFamily="18" charset="0"/>
                <a:sym typeface="+mn-ea"/>
              </a:rPr>
              <a:t> T</a:t>
            </a:r>
            <a:r>
              <a:rPr sz="3100">
                <a:latin typeface="Times New Roman" panose="02020603050405020304" pitchFamily="18" charset="0"/>
                <a:cs typeface="Times New Roman" panose="02020603050405020304" pitchFamily="18" charset="0"/>
                <a:sym typeface="+mn-ea"/>
              </a:rPr>
              <a:t>rong cơ sở dữ liệu họ cột, cột có thể được xóa đơn giản cho hàng tương ứng trong trường hợp dữ liệu không có sẵn.</a:t>
            </a:r>
            <a:r>
              <a:rPr lang="vi-VN" sz="3100">
                <a:latin typeface="Times New Roman" panose="02020603050405020304" pitchFamily="18" charset="0"/>
                <a:cs typeface="Times New Roman" panose="02020603050405020304" pitchFamily="18" charset="0"/>
                <a:sym typeface="+mn-ea"/>
              </a:rPr>
              <a:t> </a:t>
            </a:r>
            <a:r>
              <a:rPr sz="3100">
                <a:latin typeface="Times New Roman" panose="02020603050405020304" pitchFamily="18" charset="0"/>
                <a:cs typeface="Times New Roman" panose="02020603050405020304" pitchFamily="18" charset="0"/>
                <a:sym typeface="+mn-ea"/>
              </a:rPr>
              <a:t>Cơ sở dữ liệu họ cột được thiết kế tốt cho phép ứng dụng đáp ứng phần lớn các truy vấn của nó bằng cách truy cập ít họ cột nhất có thể. So với cơ sở dữ liệu quan hệ nắm giữ lượng dữ liệu tương đương, kho dữ liệu họ cột có khả năng mở rộng và nhanh hơn. Nhưng hiệu suất và khả năng truy vấn của cơ sở dữ liệu họ cột ít khái quát hơn cơ sở dữ liệu quan hệ vì nó được thiết kế chỉ để hỗ trợ cho một tập hợp các truy vấn cụ thể</a:t>
            </a:r>
          </a:p>
          <a:p>
            <a:pPr marL="571500" lvl="0" indent="-571500" algn="just">
              <a:buFont typeface="Arial" panose="020B0604020202020204" pitchFamily="34" charset="0"/>
              <a:buChar char="•"/>
            </a:pPr>
            <a:r>
              <a:rPr sz="3100">
                <a:latin typeface="Times New Roman" panose="02020603050405020304" pitchFamily="18" charset="0"/>
                <a:cs typeface="Times New Roman" panose="02020603050405020304" pitchFamily="18" charset="0"/>
                <a:sym typeface="+mn-ea"/>
              </a:rPr>
              <a:t>Hệ thống cơ sở dữ liệu Hbase và Hypertable dựa trên mô hình dữ liệu được mô tả ở trên.</a:t>
            </a:r>
          </a:p>
          <a:p>
            <a:pPr indent="0" algn="just">
              <a:buFont typeface="Arial" panose="020B0604020202020204" pitchFamily="34" charset="0"/>
              <a:buNone/>
            </a:pPr>
            <a:endParaRPr sz="3100">
              <a:latin typeface="Times New Roman" panose="02020603050405020304" pitchFamily="18" charset="0"/>
              <a:cs typeface="Times New Roman" panose="02020603050405020304" pitchFamily="18" charset="0"/>
              <a:sym typeface="+mn-ea"/>
            </a:endParaRPr>
          </a:p>
        </p:txBody>
      </p:sp>
      <p:sp>
        <p:nvSpPr>
          <p:cNvPr id="5" name="Text Box 4"/>
          <p:cNvSpPr txBox="1"/>
          <p:nvPr/>
        </p:nvSpPr>
        <p:spPr>
          <a:xfrm>
            <a:off x="1697355" y="1562100"/>
            <a:ext cx="14893290" cy="737235"/>
          </a:xfrm>
          <a:prstGeom prst="rect">
            <a:avLst/>
          </a:prstGeom>
          <a:noFill/>
        </p:spPr>
        <p:txBody>
          <a:bodyPr wrap="square" rtlCol="0">
            <a:spAutoFit/>
          </a:bodyPr>
          <a:lstStyle/>
          <a:p>
            <a:r>
              <a:rPr lang="en-US" sz="4200" b="1">
                <a:latin typeface="Times New Roman" panose="02020603050405020304" pitchFamily="18" charset="0"/>
                <a:cs typeface="Times New Roman" panose="02020603050405020304" pitchFamily="18" charset="0"/>
              </a:rPr>
              <a:t>C. Mô hình cơ sở dữ liệu họ cột (Column Family)</a:t>
            </a:r>
          </a:p>
        </p:txBody>
      </p:sp>
      <p:pic>
        <p:nvPicPr>
          <p:cNvPr id="18"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185" y="7048500"/>
            <a:ext cx="6183630" cy="2068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3117</Words>
  <Application>Microsoft Office PowerPoint</Application>
  <PresentationFormat>Custom</PresentationFormat>
  <Paragraphs>262</Paragraphs>
  <Slides>35</Slides>
  <Notes>2</Notes>
  <HiddenSlides>0</HiddenSlides>
  <MMClips>2</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35</vt:i4>
      </vt:variant>
    </vt:vector>
  </HeadingPairs>
  <TitlesOfParts>
    <vt:vector size="40" baseType="lpstr">
      <vt:lpstr>Calibri</vt:lpstr>
      <vt:lpstr>Times New Roman</vt:lpstr>
      <vt:lpstr>Arial</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Marketing presentation</dc:title>
  <dc:creator>NGOC CAM</dc:creator>
  <cp:lastModifiedBy>Trang Nguyên Lê</cp:lastModifiedBy>
  <cp:revision>161</cp:revision>
  <dcterms:created xsi:type="dcterms:W3CDTF">2006-08-16T00:00:00Z</dcterms:created>
  <dcterms:modified xsi:type="dcterms:W3CDTF">2022-12-11T16:53:30Z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3BBBBE28FA954E4099ED3194B8B1869B</vt:lpwstr>
  </property>
  <property fmtid="{D5CDD505-2E9C-101B-9397-08002B2CF9AE}" pid="3" name="KSOProductBuildVer">
    <vt:lpwstr>1033-11.2.0.11417</vt:lpwstr>
  </property>
</Properties>
</file>